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22"/>
  </p:notesMasterIdLst>
  <p:handoutMasterIdLst>
    <p:handoutMasterId r:id="rId23"/>
  </p:handoutMasterIdLst>
  <p:sldIdLst>
    <p:sldId id="263" r:id="rId2"/>
    <p:sldId id="526" r:id="rId3"/>
    <p:sldId id="452" r:id="rId4"/>
    <p:sldId id="590" r:id="rId5"/>
    <p:sldId id="409" r:id="rId6"/>
    <p:sldId id="527" r:id="rId7"/>
    <p:sldId id="593" r:id="rId8"/>
    <p:sldId id="591" r:id="rId9"/>
    <p:sldId id="2484" r:id="rId10"/>
    <p:sldId id="262" r:id="rId11"/>
    <p:sldId id="2486" r:id="rId12"/>
    <p:sldId id="2483" r:id="rId13"/>
    <p:sldId id="2487" r:id="rId14"/>
    <p:sldId id="1643" r:id="rId15"/>
    <p:sldId id="605" r:id="rId16"/>
    <p:sldId id="2473" r:id="rId17"/>
    <p:sldId id="443" r:id="rId18"/>
    <p:sldId id="566" r:id="rId19"/>
    <p:sldId id="587" r:id="rId20"/>
    <p:sldId id="588" r:id="rId2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cia Rust" initials="KR [5]" lastIdx="1" clrIdx="0"/>
  <p:cmAuthor id="2" name="Claire" initials="C" lastIdx="1" clrIdx="1">
    <p:extLst>
      <p:ext uri="{19B8F6BF-5375-455C-9EA6-DF929625EA0E}">
        <p15:presenceInfo xmlns:p15="http://schemas.microsoft.com/office/powerpoint/2012/main" userId="Claire" providerId="None"/>
      </p:ext>
    </p:extLst>
  </p:cmAuthor>
  <p:cmAuthor id="3" name="Kecia Rust" initials="KR [10]" lastIdx="1" clrIdx="2"/>
  <p:cmAuthor id="4" name="Kecia Rust" initials="KR [12]" lastIdx="1" clrIdx="3"/>
  <p:cmAuthor id="5" name="Kecia Rust" initials="KR [13]" lastIdx="1" clrIdx="4"/>
  <p:cmAuthor id="6" name="Kecia Rust" initials="KR [14]"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500"/>
    <a:srgbClr val="FFFFFF"/>
    <a:srgbClr val="218DAA"/>
    <a:srgbClr val="DA742C"/>
    <a:srgbClr val="F5460F"/>
    <a:srgbClr val="F5B829"/>
    <a:srgbClr val="F9D78B"/>
    <a:srgbClr val="86B0CC"/>
    <a:srgbClr val="6DAFE5"/>
    <a:srgbClr val="48B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5" autoAdjust="0"/>
    <p:restoredTop sz="86482" autoAdjust="0"/>
  </p:normalViewPr>
  <p:slideViewPr>
    <p:cSldViewPr snapToGrid="0">
      <p:cViewPr varScale="1">
        <p:scale>
          <a:sx n="92" d="100"/>
          <a:sy n="92" d="100"/>
        </p:scale>
        <p:origin x="552" y="176"/>
      </p:cViewPr>
      <p:guideLst/>
    </p:cSldViewPr>
  </p:slideViewPr>
  <p:outlineViewPr>
    <p:cViewPr>
      <p:scale>
        <a:sx n="33" d="100"/>
        <a:sy n="33" d="100"/>
      </p:scale>
      <p:origin x="0" y="-78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households</c:v>
                </c:pt>
              </c:strCache>
            </c:strRef>
          </c:tx>
          <c:dPt>
            <c:idx val="0"/>
            <c:bubble3D val="0"/>
            <c:explosion val="1"/>
            <c:spPr>
              <a:solidFill>
                <a:schemeClr val="bg1">
                  <a:lumMod val="75000"/>
                </a:schemeClr>
              </a:solidFill>
              <a:ln w="19050">
                <a:solidFill>
                  <a:schemeClr val="lt1"/>
                </a:solidFill>
              </a:ln>
              <a:effectLst/>
            </c:spPr>
            <c:extLst>
              <c:ext xmlns:c16="http://schemas.microsoft.com/office/drawing/2014/chart" uri="{C3380CC4-5D6E-409C-BE32-E72D297353CC}">
                <c16:uniqueId val="{00000002-B48E-4BC2-AFB7-EB5024853428}"/>
              </c:ext>
            </c:extLst>
          </c:dPt>
          <c:dPt>
            <c:idx val="1"/>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3-B48E-4BC2-AFB7-EB5024853428}"/>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1-B48E-4BC2-AFB7-EB5024853428}"/>
              </c:ext>
            </c:extLst>
          </c:dPt>
          <c:dPt>
            <c:idx val="3"/>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4-B48E-4BC2-AFB7-EB5024853428}"/>
              </c:ext>
            </c:extLst>
          </c:dPt>
          <c:dLbls>
            <c:dLbl>
              <c:idx val="0"/>
              <c:layout>
                <c:manualLayout>
                  <c:x val="-0.21762062631378995"/>
                  <c:y val="-0.1894681274790338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48E-4BC2-AFB7-EB5024853428}"/>
                </c:ext>
              </c:extLst>
            </c:dLbl>
            <c:dLbl>
              <c:idx val="1"/>
              <c:layout>
                <c:manualLayout>
                  <c:x val="0.14270332958635176"/>
                  <c:y val="9.1226436464657237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48E-4BC2-AFB7-EB5024853428}"/>
                </c:ext>
              </c:extLst>
            </c:dLbl>
            <c:dLbl>
              <c:idx val="2"/>
              <c:layout>
                <c:manualLayout>
                  <c:x val="6.5872862563234769E-2"/>
                  <c:y val="7.5214709382017686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48E-4BC2-AFB7-EB502485342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Other households</c:v>
                </c:pt>
                <c:pt idx="1">
                  <c:v>Dakar Renters</c:v>
                </c:pt>
                <c:pt idx="2">
                  <c:v>Other Urban Renters</c:v>
                </c:pt>
                <c:pt idx="3">
                  <c:v>Rural Renters</c:v>
                </c:pt>
              </c:strCache>
            </c:strRef>
          </c:cat>
          <c:val>
            <c:numRef>
              <c:f>Sheet1!$B$2:$B$5</c:f>
              <c:numCache>
                <c:formatCode>General</c:formatCode>
                <c:ptCount val="4"/>
                <c:pt idx="0">
                  <c:v>1271592</c:v>
                </c:pt>
                <c:pt idx="1">
                  <c:v>219300</c:v>
                </c:pt>
                <c:pt idx="2">
                  <c:v>75800</c:v>
                </c:pt>
                <c:pt idx="3">
                  <c:v>24000</c:v>
                </c:pt>
              </c:numCache>
            </c:numRef>
          </c:val>
          <c:extLst>
            <c:ext xmlns:c16="http://schemas.microsoft.com/office/drawing/2014/chart" uri="{C3380CC4-5D6E-409C-BE32-E72D297353CC}">
              <c16:uniqueId val="{00000000-B48E-4BC2-AFB7-EB502485342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7715607663230709"/>
          <c:y val="0.64632657202023525"/>
          <c:w val="0.69095100387980102"/>
          <c:h val="0.2886204878059885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households</c:v>
                </c:pt>
              </c:strCache>
            </c:strRef>
          </c:tx>
          <c:dPt>
            <c:idx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CE0B-464E-BACC-32EEC25229C6}"/>
              </c:ext>
            </c:extLst>
          </c:dPt>
          <c:dPt>
            <c:idx val="1"/>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3-CE0B-464E-BACC-32EEC25229C6}"/>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CE0B-464E-BACC-32EEC25229C6}"/>
              </c:ext>
            </c:extLst>
          </c:dPt>
          <c:dPt>
            <c:idx val="3"/>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7-CE0B-464E-BACC-32EEC25229C6}"/>
              </c:ext>
            </c:extLst>
          </c:dPt>
          <c:dLbls>
            <c:dLbl>
              <c:idx val="0"/>
              <c:layout>
                <c:manualLayout>
                  <c:x val="-0.20404167917046534"/>
                  <c:y val="-0.1926575644655533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E0B-464E-BACC-32EEC25229C6}"/>
                </c:ext>
              </c:extLst>
            </c:dLbl>
            <c:dLbl>
              <c:idx val="1"/>
              <c:layout>
                <c:manualLayout>
                  <c:x val="0.12459824492999177"/>
                  <c:y val="5.6142629612942987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185442085612232"/>
                      <c:h val="7.1044834443106719E-2"/>
                    </c:manualLayout>
                  </c15:layout>
                </c:ext>
                <c:ext xmlns:c16="http://schemas.microsoft.com/office/drawing/2014/chart" uri="{C3380CC4-5D6E-409C-BE32-E72D297353CC}">
                  <c16:uniqueId val="{00000003-CE0B-464E-BACC-32EEC25229C6}"/>
                </c:ext>
              </c:extLst>
            </c:dLbl>
            <c:dLbl>
              <c:idx val="2"/>
              <c:layout>
                <c:manualLayout>
                  <c:x val="0.12018865113653289"/>
                  <c:y val="8.4783020341576143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E0B-464E-BACC-32EEC25229C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Other households</c:v>
                </c:pt>
                <c:pt idx="1">
                  <c:v>Dar es Salaam Renters</c:v>
                </c:pt>
                <c:pt idx="2">
                  <c:v>Other Urban Renters</c:v>
                </c:pt>
                <c:pt idx="3">
                  <c:v>Rural Renters</c:v>
                </c:pt>
              </c:strCache>
            </c:strRef>
          </c:cat>
          <c:val>
            <c:numRef>
              <c:f>Sheet1!$B$2:$B$5</c:f>
              <c:numCache>
                <c:formatCode>General</c:formatCode>
                <c:ptCount val="4"/>
                <c:pt idx="0">
                  <c:v>6902035</c:v>
                </c:pt>
                <c:pt idx="1">
                  <c:v>590000</c:v>
                </c:pt>
                <c:pt idx="2">
                  <c:v>621000</c:v>
                </c:pt>
                <c:pt idx="3">
                  <c:v>331000</c:v>
                </c:pt>
              </c:numCache>
            </c:numRef>
          </c:val>
          <c:extLst>
            <c:ext xmlns:c16="http://schemas.microsoft.com/office/drawing/2014/chart" uri="{C3380CC4-5D6E-409C-BE32-E72D297353CC}">
              <c16:uniqueId val="{00000008-CE0B-464E-BACC-32EEC25229C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7051379742206715"/>
          <c:y val="0.6716249376433705"/>
          <c:w val="0.66802503658474865"/>
          <c:h val="0.2886204878059885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households</c:v>
                </c:pt>
              </c:strCache>
            </c:strRef>
          </c:tx>
          <c:dPt>
            <c:idx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A9EF-4E35-BA9E-BA20437937F0}"/>
              </c:ext>
            </c:extLst>
          </c:dPt>
          <c:dPt>
            <c:idx val="1"/>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3-A9EF-4E35-BA9E-BA20437937F0}"/>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A9EF-4E35-BA9E-BA20437937F0}"/>
              </c:ext>
            </c:extLst>
          </c:dPt>
          <c:dPt>
            <c:idx val="3"/>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7-A9EF-4E35-BA9E-BA20437937F0}"/>
              </c:ext>
            </c:extLst>
          </c:dPt>
          <c:dLbls>
            <c:dLbl>
              <c:idx val="0"/>
              <c:layout>
                <c:manualLayout>
                  <c:x val="-0.10446273345275203"/>
                  <c:y val="-0.208604749398150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9EF-4E35-BA9E-BA20437937F0}"/>
                </c:ext>
              </c:extLst>
            </c:dLbl>
            <c:dLbl>
              <c:idx val="1"/>
              <c:layout>
                <c:manualLayout>
                  <c:x val="1.1440173867547863E-2"/>
                  <c:y val="1.14905118016702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9EF-4E35-BA9E-BA20437937F0}"/>
                </c:ext>
              </c:extLst>
            </c:dLbl>
            <c:dLbl>
              <c:idx val="2"/>
              <c:layout>
                <c:manualLayout>
                  <c:x val="8.3978125421000818E-2"/>
                  <c:y val="7.2025272395498205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9EF-4E35-BA9E-BA20437937F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Other households</c:v>
                </c:pt>
                <c:pt idx="1">
                  <c:v>Kampala Renters</c:v>
                </c:pt>
                <c:pt idx="2">
                  <c:v>Other Urban Renters</c:v>
                </c:pt>
                <c:pt idx="3">
                  <c:v>Rural Renters</c:v>
                </c:pt>
              </c:strCache>
            </c:strRef>
          </c:cat>
          <c:val>
            <c:numRef>
              <c:f>Sheet1!$B$2:$B$5</c:f>
              <c:numCache>
                <c:formatCode>General</c:formatCode>
                <c:ptCount val="4"/>
                <c:pt idx="0">
                  <c:v>5966563</c:v>
                </c:pt>
                <c:pt idx="1">
                  <c:v>163000</c:v>
                </c:pt>
                <c:pt idx="2">
                  <c:v>334000</c:v>
                </c:pt>
                <c:pt idx="3">
                  <c:v>239150</c:v>
                </c:pt>
              </c:numCache>
            </c:numRef>
          </c:val>
          <c:extLst>
            <c:ext xmlns:c16="http://schemas.microsoft.com/office/drawing/2014/chart" uri="{C3380CC4-5D6E-409C-BE32-E72D297353CC}">
              <c16:uniqueId val="{00000008-A9EF-4E35-BA9E-BA20437937F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952613394900731"/>
          <c:y val="0.65716872871586451"/>
          <c:w val="0.70905626673756705"/>
          <c:h val="0.2886204878059885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households</c:v>
                </c:pt>
              </c:strCache>
            </c:strRef>
          </c:tx>
          <c:dPt>
            <c:idx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EA0B-4D69-9555-D64DCB0152D0}"/>
              </c:ext>
            </c:extLst>
          </c:dPt>
          <c:dPt>
            <c:idx val="1"/>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3-EA0B-4D69-9555-D64DCB0152D0}"/>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EA0B-4D69-9555-D64DCB0152D0}"/>
              </c:ext>
            </c:extLst>
          </c:dPt>
          <c:dPt>
            <c:idx val="3"/>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7-EA0B-4D69-9555-D64DCB0152D0}"/>
              </c:ext>
            </c:extLst>
          </c:dPt>
          <c:dLbls>
            <c:dLbl>
              <c:idx val="0"/>
              <c:layout>
                <c:manualLayout>
                  <c:x val="-0.27193641488708808"/>
                  <c:y val="-0.1193005137756053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A0B-4D69-9555-D64DCB0152D0}"/>
                </c:ext>
              </c:extLst>
            </c:dLbl>
            <c:dLbl>
              <c:idx val="1"/>
              <c:layout>
                <c:manualLayout>
                  <c:x val="0.16533490815855933"/>
                  <c:y val="3.0627133720787143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A0B-4D69-9555-D64DCB0152D0}"/>
                </c:ext>
              </c:extLst>
            </c:dLbl>
            <c:dLbl>
              <c:idx val="2"/>
              <c:layout>
                <c:manualLayout>
                  <c:x val="0.14734636722177594"/>
                  <c:y val="0.10710907924721251"/>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A0B-4D69-9555-D64DCB0152D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Other households</c:v>
                </c:pt>
                <c:pt idx="1">
                  <c:v>Abidjan Renters</c:v>
                </c:pt>
                <c:pt idx="2">
                  <c:v>Other Urban Renters</c:v>
                </c:pt>
                <c:pt idx="3">
                  <c:v>Rural Renters</c:v>
                </c:pt>
              </c:strCache>
            </c:strRef>
          </c:cat>
          <c:val>
            <c:numRef>
              <c:f>Sheet1!$B$2:$B$5</c:f>
              <c:numCache>
                <c:formatCode>General</c:formatCode>
                <c:ptCount val="4"/>
                <c:pt idx="0">
                  <c:v>4397780</c:v>
                </c:pt>
                <c:pt idx="1">
                  <c:v>797600</c:v>
                </c:pt>
                <c:pt idx="2">
                  <c:v>791000</c:v>
                </c:pt>
                <c:pt idx="3">
                  <c:v>217200</c:v>
                </c:pt>
              </c:numCache>
            </c:numRef>
          </c:val>
          <c:extLst>
            <c:ext xmlns:c16="http://schemas.microsoft.com/office/drawing/2014/chart" uri="{C3380CC4-5D6E-409C-BE32-E72D297353CC}">
              <c16:uniqueId val="{00000008-EA0B-4D69-9555-D64DCB0152D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5905081377454103"/>
          <c:y val="0.65355467648398802"/>
          <c:w val="0.76337205531086527"/>
          <c:h val="0.2886204878059885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90AF75-E9C1-4525-9E67-AB95423560DA}"/>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7D76B0ED-4381-4399-817C-1E078188233B}"/>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3E04A9AE-0CE8-46BE-ACB7-C65735F268D7}" type="datetimeFigureOut">
              <a:rPr lang="en-ZA" smtClean="0"/>
              <a:t>2020/09/15</a:t>
            </a:fld>
            <a:endParaRPr lang="en-ZA" dirty="0"/>
          </a:p>
        </p:txBody>
      </p:sp>
      <p:sp>
        <p:nvSpPr>
          <p:cNvPr id="4" name="Footer Placeholder 3">
            <a:extLst>
              <a:ext uri="{FF2B5EF4-FFF2-40B4-BE49-F238E27FC236}">
                <a16:creationId xmlns:a16="http://schemas.microsoft.com/office/drawing/2014/main" id="{E89BB560-9ABB-4AA6-A9A5-5B501687D83B}"/>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F6D82FDA-886C-47BE-B606-D265A97C77CB}"/>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AE0F3663-2B58-4475-8C50-4FBCA689AC23}" type="slidenum">
              <a:rPr lang="en-ZA" smtClean="0"/>
              <a:t>‹#›</a:t>
            </a:fld>
            <a:endParaRPr lang="en-ZA" dirty="0"/>
          </a:p>
        </p:txBody>
      </p:sp>
    </p:spTree>
    <p:extLst>
      <p:ext uri="{BB962C8B-B14F-4D97-AF65-F5344CB8AC3E}">
        <p14:creationId xmlns:p14="http://schemas.microsoft.com/office/powerpoint/2010/main" val="3696758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763F1E9-613E-4321-ACDA-0BE535B7D48C}" type="datetimeFigureOut">
              <a:rPr lang="en-US" smtClean="0"/>
              <a:t>9/15/20</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C634339-CA8C-4D3C-9FCE-B5E9978A5730}" type="slidenum">
              <a:rPr lang="en-US" smtClean="0"/>
              <a:t>‹#›</a:t>
            </a:fld>
            <a:endParaRPr lang="en-US" dirty="0"/>
          </a:p>
        </p:txBody>
      </p:sp>
    </p:spTree>
    <p:extLst>
      <p:ext uri="{BB962C8B-B14F-4D97-AF65-F5344CB8AC3E}">
        <p14:creationId xmlns:p14="http://schemas.microsoft.com/office/powerpoint/2010/main" val="359824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Some surveys also include data on landlords but not all of them</a:t>
            </a:r>
            <a:endParaRPr lang="en-ZA" dirty="0"/>
          </a:p>
          <a:p>
            <a:endParaRPr lang="en-ZA" dirty="0"/>
          </a:p>
        </p:txBody>
      </p:sp>
      <p:sp>
        <p:nvSpPr>
          <p:cNvPr id="4" name="Slide Number Placeholder 3"/>
          <p:cNvSpPr>
            <a:spLocks noGrp="1"/>
          </p:cNvSpPr>
          <p:nvPr>
            <p:ph type="sldNum" sz="quarter" idx="10"/>
          </p:nvPr>
        </p:nvSpPr>
        <p:spPr/>
        <p:txBody>
          <a:bodyPr/>
          <a:lstStyle/>
          <a:p>
            <a:fld id="{8C634339-CA8C-4D3C-9FCE-B5E9978A5730}" type="slidenum">
              <a:rPr lang="en-US" smtClean="0"/>
              <a:t>3</a:t>
            </a:fld>
            <a:endParaRPr lang="en-US" dirty="0"/>
          </a:p>
        </p:txBody>
      </p:sp>
    </p:spTree>
    <p:extLst>
      <p:ext uri="{BB962C8B-B14F-4D97-AF65-F5344CB8AC3E}">
        <p14:creationId xmlns:p14="http://schemas.microsoft.com/office/powerpoint/2010/main" val="90290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Some surveys also include data on landlords but not all of them</a:t>
            </a:r>
            <a:endParaRPr lang="en-ZA" dirty="0"/>
          </a:p>
          <a:p>
            <a:endParaRPr lang="en-ZA" dirty="0"/>
          </a:p>
        </p:txBody>
      </p:sp>
      <p:sp>
        <p:nvSpPr>
          <p:cNvPr id="4" name="Slide Number Placeholder 3"/>
          <p:cNvSpPr>
            <a:spLocks noGrp="1"/>
          </p:cNvSpPr>
          <p:nvPr>
            <p:ph type="sldNum" sz="quarter" idx="10"/>
          </p:nvPr>
        </p:nvSpPr>
        <p:spPr/>
        <p:txBody>
          <a:bodyPr/>
          <a:lstStyle/>
          <a:p>
            <a:fld id="{8C634339-CA8C-4D3C-9FCE-B5E9978A5730}" type="slidenum">
              <a:rPr lang="en-US" smtClean="0"/>
              <a:t>4</a:t>
            </a:fld>
            <a:endParaRPr lang="en-US" dirty="0"/>
          </a:p>
        </p:txBody>
      </p:sp>
    </p:spTree>
    <p:extLst>
      <p:ext uri="{BB962C8B-B14F-4D97-AF65-F5344CB8AC3E}">
        <p14:creationId xmlns:p14="http://schemas.microsoft.com/office/powerpoint/2010/main" val="2018964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C634339-CA8C-4D3C-9FCE-B5E9978A5730}" type="slidenum">
              <a:rPr lang="en-US" smtClean="0"/>
              <a:t>5</a:t>
            </a:fld>
            <a:endParaRPr lang="en-US" dirty="0"/>
          </a:p>
        </p:txBody>
      </p:sp>
    </p:spTree>
    <p:extLst>
      <p:ext uri="{BB962C8B-B14F-4D97-AF65-F5344CB8AC3E}">
        <p14:creationId xmlns:p14="http://schemas.microsoft.com/office/powerpoint/2010/main" val="777746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orbel" panose="020B0503020204020204" pitchFamily="34" charset="0"/>
              </a:rPr>
              <a:t>The MLSC 2014/15 survey provides a further indication of the income status of households that rent in Dar </a:t>
            </a:r>
            <a:r>
              <a:rPr lang="en-US" dirty="0" err="1">
                <a:latin typeface="Corbel" panose="020B0503020204020204" pitchFamily="34" charset="0"/>
              </a:rPr>
              <a:t>es</a:t>
            </a:r>
            <a:r>
              <a:rPr lang="en-US" dirty="0">
                <a:latin typeface="Corbel" panose="020B0503020204020204" pitchFamily="34" charset="0"/>
              </a:rPr>
              <a:t> Salaam. Enumerators were asked to rate the socio-economic status of the household being interviewed based on a six point scale: Destitute, Never have quite enough, Can manage to get by, Comfortable, Rich and Very Rich. The data indicates that a substantial percentage of tenants are poor and struggle to meet heir financial obligations – 27% of tenants are classified as ‘Never have quite enough’ and a further 47% ‘Can manage to get by’ (47%). There is however a sizeable segment of renter households that are more financially secure; just under a quarter are classified as comfortable (24%) and 2% as rich</a:t>
            </a:r>
            <a:r>
              <a:rPr lang="en-US" baseline="30000" dirty="0">
                <a:latin typeface="Corbel" panose="020B0503020204020204" pitchFamily="34" charset="0"/>
              </a:rPr>
              <a:t>17</a:t>
            </a:r>
            <a:r>
              <a:rPr lang="en-US" dirty="0">
                <a:latin typeface="Corbel" panose="020B0503020204020204" pitchFamily="34" charset="0"/>
              </a:rPr>
              <a:t>.</a:t>
            </a:r>
          </a:p>
          <a:p>
            <a:endParaRPr lang="en-US" dirty="0"/>
          </a:p>
        </p:txBody>
      </p:sp>
      <p:sp>
        <p:nvSpPr>
          <p:cNvPr id="4" name="Slide Number Placeholder 3"/>
          <p:cNvSpPr>
            <a:spLocks noGrp="1"/>
          </p:cNvSpPr>
          <p:nvPr>
            <p:ph type="sldNum" sz="quarter" idx="5"/>
          </p:nvPr>
        </p:nvSpPr>
        <p:spPr/>
        <p:txBody>
          <a:bodyPr/>
          <a:lstStyle/>
          <a:p>
            <a:fld id="{8C634339-CA8C-4D3C-9FCE-B5E9978A5730}" type="slidenum">
              <a:rPr lang="en-US" smtClean="0"/>
              <a:t>7</a:t>
            </a:fld>
            <a:endParaRPr lang="en-US" dirty="0"/>
          </a:p>
        </p:txBody>
      </p:sp>
    </p:spTree>
    <p:extLst>
      <p:ext uri="{BB962C8B-B14F-4D97-AF65-F5344CB8AC3E}">
        <p14:creationId xmlns:p14="http://schemas.microsoft.com/office/powerpoint/2010/main" val="418275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60">
            <a:extLst>
              <a:ext uri="{FF2B5EF4-FFF2-40B4-BE49-F238E27FC236}">
                <a16:creationId xmlns:a16="http://schemas.microsoft.com/office/drawing/2014/main" id="{8DB73480-DAA9-44E5-9CD9-DB4C03E4BA41}"/>
              </a:ext>
            </a:extLst>
          </p:cNvPr>
          <p:cNvSpPr>
            <a:spLocks noGrp="1" noChangeArrowheads="1"/>
          </p:cNvSpPr>
          <p:nvPr>
            <p:ph type="ctrTitle" sz="quarter"/>
          </p:nvPr>
        </p:nvSpPr>
        <p:spPr>
          <a:xfrm>
            <a:off x="3232150" y="4419600"/>
            <a:ext cx="8288867" cy="1093788"/>
          </a:xfrm>
          <a:ln w="9525"/>
          <a:effectLst/>
        </p:spPr>
        <p:txBody>
          <a:bodyPr lIns="91440" tIns="45720" rIns="91440" bIns="45720" anchor="t"/>
          <a:lstStyle>
            <a:lvl1pPr>
              <a:spcBef>
                <a:spcPct val="35000"/>
              </a:spcBef>
              <a:defRPr sz="2800" b="1">
                <a:solidFill>
                  <a:schemeClr val="tx1">
                    <a:lumMod val="65000"/>
                    <a:lumOff val="35000"/>
                  </a:schemeClr>
                </a:solidFill>
                <a:effectLst/>
              </a:defRPr>
            </a:lvl1pPr>
          </a:lstStyle>
          <a:p>
            <a:r>
              <a:rPr lang="en-US" dirty="0"/>
              <a:t>Click to edit Master title style</a:t>
            </a:r>
            <a:endParaRPr lang="en-ZA" dirty="0"/>
          </a:p>
        </p:txBody>
      </p:sp>
      <p:sp>
        <p:nvSpPr>
          <p:cNvPr id="9" name="Rectangle 61">
            <a:extLst>
              <a:ext uri="{FF2B5EF4-FFF2-40B4-BE49-F238E27FC236}">
                <a16:creationId xmlns:a16="http://schemas.microsoft.com/office/drawing/2014/main" id="{3A5A2340-75B1-40FC-B256-C8FDEA36E4CC}"/>
              </a:ext>
            </a:extLst>
          </p:cNvPr>
          <p:cNvSpPr>
            <a:spLocks noGrp="1" noChangeArrowheads="1"/>
          </p:cNvSpPr>
          <p:nvPr>
            <p:ph type="subTitle" sz="quarter" idx="1"/>
          </p:nvPr>
        </p:nvSpPr>
        <p:spPr>
          <a:xfrm>
            <a:off x="3232150" y="5692776"/>
            <a:ext cx="8288867" cy="481013"/>
          </a:xfrm>
          <a:ln w="9525"/>
          <a:effectLst/>
        </p:spPr>
        <p:txBody>
          <a:bodyPr lIns="91440" tIns="45720" rIns="91440" bIns="45720"/>
          <a:lstStyle>
            <a:lvl1pPr marL="0" indent="0">
              <a:buFont typeface="Wingdings" pitchFamily="2" charset="2"/>
              <a:buNone/>
              <a:defRPr sz="1600" b="1">
                <a:solidFill>
                  <a:schemeClr val="tx1">
                    <a:lumMod val="65000"/>
                    <a:lumOff val="35000"/>
                  </a:schemeClr>
                </a:solidFill>
                <a:effectLst/>
              </a:defRPr>
            </a:lvl1pPr>
          </a:lstStyle>
          <a:p>
            <a:r>
              <a:rPr lang="en-US" dirty="0"/>
              <a:t>Click to edit Master subtitle style</a:t>
            </a:r>
            <a:endParaRPr lang="en-ZA" dirty="0"/>
          </a:p>
        </p:txBody>
      </p:sp>
      <p:pic>
        <p:nvPicPr>
          <p:cNvPr id="3" name="Picture 2">
            <a:extLst>
              <a:ext uri="{FF2B5EF4-FFF2-40B4-BE49-F238E27FC236}">
                <a16:creationId xmlns:a16="http://schemas.microsoft.com/office/drawing/2014/main" id="{3C312990-2E05-7042-A0C5-625583D886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151" y="342900"/>
            <a:ext cx="6067749" cy="1532576"/>
          </a:xfrm>
          <a:prstGeom prst="rect">
            <a:avLst/>
          </a:prstGeom>
        </p:spPr>
      </p:pic>
    </p:spTree>
    <p:extLst>
      <p:ext uri="{BB962C8B-B14F-4D97-AF65-F5344CB8AC3E}">
        <p14:creationId xmlns:p14="http://schemas.microsoft.com/office/powerpoint/2010/main" val="46045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chemeClr val="tx1">
                    <a:lumMod val="65000"/>
                    <a:lumOff val="35000"/>
                  </a:schemeClr>
                </a:solidFill>
                <a:latin typeface="Corbel" panose="020B0503020204020204" pitchFamily="34" charset="0"/>
              </a:defRPr>
            </a:lvl1pPr>
          </a:lstStyle>
          <a:p>
            <a:r>
              <a:rPr lang="en-US"/>
              <a:t>Click to edit Master title style</a:t>
            </a:r>
            <a:endParaRPr lang="en-ZA" dirty="0"/>
          </a:p>
        </p:txBody>
      </p:sp>
      <p:sp>
        <p:nvSpPr>
          <p:cNvPr id="3" name="Content Placeholder 2"/>
          <p:cNvSpPr>
            <a:spLocks noGrp="1"/>
          </p:cNvSpPr>
          <p:nvPr>
            <p:ph idx="1"/>
          </p:nvPr>
        </p:nvSpPr>
        <p:spPr/>
        <p:txBody>
          <a:bodyPr/>
          <a:lstStyle>
            <a:lvl1pPr>
              <a:defRPr sz="1800">
                <a:solidFill>
                  <a:schemeClr val="tx1"/>
                </a:solidFill>
                <a:latin typeface="Corbel" panose="020B0503020204020204" pitchFamily="34" charset="0"/>
              </a:defRPr>
            </a:lvl1pPr>
            <a:lvl2pPr>
              <a:defRPr sz="1800">
                <a:solidFill>
                  <a:schemeClr val="tx1"/>
                </a:solidFill>
                <a:latin typeface="Corbel" panose="020B0503020204020204" pitchFamily="34" charset="0"/>
              </a:defRPr>
            </a:lvl2pPr>
            <a:lvl3pPr>
              <a:defRPr sz="1800">
                <a:solidFill>
                  <a:schemeClr val="tx1"/>
                </a:solidFill>
                <a:latin typeface="Corbel" panose="020B0503020204020204" pitchFamily="34" charset="0"/>
              </a:defRPr>
            </a:lvl3pPr>
            <a:lvl4pPr>
              <a:defRPr sz="1800">
                <a:solidFill>
                  <a:schemeClr val="tx1"/>
                </a:solidFill>
                <a:latin typeface="Corbel" panose="020B0503020204020204" pitchFamily="34" charset="0"/>
              </a:defRPr>
            </a:lvl4pPr>
            <a:lvl5pPr>
              <a:defRPr sz="1800">
                <a:solidFill>
                  <a:schemeClr val="tx1"/>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Rectangle 60"/>
          <p:cNvSpPr>
            <a:spLocks noGrp="1" noChangeArrowheads="1"/>
          </p:cNvSpPr>
          <p:nvPr>
            <p:ph type="sldNum" sz="quarter" idx="10"/>
          </p:nvPr>
        </p:nvSpPr>
        <p:spPr>
          <a:ln/>
        </p:spPr>
        <p:txBody>
          <a:bodyPr/>
          <a:lstStyle>
            <a:lvl1pPr>
              <a:defRPr>
                <a:latin typeface="+mj-lt"/>
              </a:defRPr>
            </a:lvl1pPr>
          </a:lstStyle>
          <a:p>
            <a:pPr>
              <a:defRPr/>
            </a:pPr>
            <a:fld id="{E795D144-DF08-4D08-818A-CA927861128D}" type="slidenum">
              <a:rPr lang="en-GB" smtClean="0">
                <a:solidFill>
                  <a:srgbClr val="000000"/>
                </a:solidFill>
              </a:rPr>
              <a:pPr>
                <a:defRPr/>
              </a:pPr>
              <a:t>‹#›</a:t>
            </a:fld>
            <a:endParaRPr lang="en-GB" dirty="0">
              <a:solidFill>
                <a:srgbClr val="000000"/>
              </a:solidFill>
            </a:endParaRPr>
          </a:p>
        </p:txBody>
      </p:sp>
      <p:pic>
        <p:nvPicPr>
          <p:cNvPr id="5" name="Picture 4">
            <a:extLst>
              <a:ext uri="{FF2B5EF4-FFF2-40B4-BE49-F238E27FC236}">
                <a16:creationId xmlns:a16="http://schemas.microsoft.com/office/drawing/2014/main" id="{375C94CD-8DCF-AC43-95A7-8DDCB347A51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6684"/>
          <a:stretch/>
        </p:blipFill>
        <p:spPr>
          <a:xfrm>
            <a:off x="11417300" y="5994432"/>
            <a:ext cx="685800" cy="742917"/>
          </a:xfrm>
          <a:prstGeom prst="rect">
            <a:avLst/>
          </a:prstGeom>
        </p:spPr>
      </p:pic>
    </p:spTree>
    <p:extLst>
      <p:ext uri="{BB962C8B-B14F-4D97-AF65-F5344CB8AC3E}">
        <p14:creationId xmlns:p14="http://schemas.microsoft.com/office/powerpoint/2010/main" val="3915776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dirty="0"/>
          </a:p>
        </p:txBody>
      </p:sp>
      <p:sp>
        <p:nvSpPr>
          <p:cNvPr id="3" name="Content Placeholder 2"/>
          <p:cNvSpPr>
            <a:spLocks noGrp="1"/>
          </p:cNvSpPr>
          <p:nvPr>
            <p:ph sz="half" idx="1"/>
          </p:nvPr>
        </p:nvSpPr>
        <p:spPr>
          <a:xfrm>
            <a:off x="400051" y="1730375"/>
            <a:ext cx="5588000" cy="429101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Content Placeholder 3"/>
          <p:cNvSpPr>
            <a:spLocks noGrp="1"/>
          </p:cNvSpPr>
          <p:nvPr>
            <p:ph sz="half" idx="2"/>
          </p:nvPr>
        </p:nvSpPr>
        <p:spPr>
          <a:xfrm>
            <a:off x="6191251" y="1730375"/>
            <a:ext cx="5590116" cy="429101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60"/>
          <p:cNvSpPr>
            <a:spLocks noGrp="1" noChangeArrowheads="1"/>
          </p:cNvSpPr>
          <p:nvPr>
            <p:ph type="sldNum" sz="quarter" idx="10"/>
          </p:nvPr>
        </p:nvSpPr>
        <p:spPr>
          <a:ln/>
        </p:spPr>
        <p:txBody>
          <a:bodyPr/>
          <a:lstStyle>
            <a:lvl1pPr>
              <a:defRPr/>
            </a:lvl1pPr>
          </a:lstStyle>
          <a:p>
            <a:pPr>
              <a:defRPr/>
            </a:pPr>
            <a:fld id="{31F74450-CCB3-421A-9D4D-5CECC6CCCA9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0859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60"/>
          <p:cNvSpPr>
            <a:spLocks noGrp="1" noChangeArrowheads="1"/>
          </p:cNvSpPr>
          <p:nvPr>
            <p:ph type="sldNum" sz="quarter" idx="10"/>
          </p:nvPr>
        </p:nvSpPr>
        <p:spPr>
          <a:ln/>
        </p:spPr>
        <p:txBody>
          <a:bodyPr/>
          <a:lstStyle>
            <a:lvl1pPr>
              <a:defRPr/>
            </a:lvl1pPr>
          </a:lstStyle>
          <a:p>
            <a:pPr>
              <a:defRPr/>
            </a:pPr>
            <a:fld id="{BEB22DBC-C315-4BC5-9E1E-4ADB8F1D4BD3}" type="slidenum">
              <a:rPr lang="en-GB">
                <a:solidFill>
                  <a:srgbClr val="000000"/>
                </a:solidFill>
              </a:rPr>
              <a:pPr>
                <a:defRPr/>
              </a:pPr>
              <a:t>‹#›</a:t>
            </a:fld>
            <a:endParaRPr lang="en-GB" dirty="0">
              <a:solidFill>
                <a:srgbClr val="000000"/>
              </a:solidFill>
            </a:endParaRPr>
          </a:p>
        </p:txBody>
      </p:sp>
      <p:sp>
        <p:nvSpPr>
          <p:cNvPr id="8" name="Title 1"/>
          <p:cNvSpPr>
            <a:spLocks noGrp="1"/>
          </p:cNvSpPr>
          <p:nvPr>
            <p:ph type="title" sz="quarter"/>
          </p:nvPr>
        </p:nvSpPr>
        <p:spPr>
          <a:xfrm>
            <a:off x="1" y="230188"/>
            <a:ext cx="9690100" cy="1143000"/>
          </a:xfrm>
        </p:spPr>
        <p:txBody>
          <a:bodyPr/>
          <a:lstStyle>
            <a:lvl1pPr>
              <a:defRPr>
                <a:solidFill>
                  <a:schemeClr val="tx1">
                    <a:lumMod val="65000"/>
                    <a:lumOff val="35000"/>
                  </a:schemeClr>
                </a:solidFill>
              </a:defRPr>
            </a:lvl1pPr>
          </a:lstStyle>
          <a:p>
            <a:r>
              <a:rPr lang="en-US"/>
              <a:t>Click to edit Master title style</a:t>
            </a:r>
            <a:endParaRPr lang="en-ZA" dirty="0"/>
          </a:p>
        </p:txBody>
      </p:sp>
    </p:spTree>
    <p:extLst>
      <p:ext uri="{BB962C8B-B14F-4D97-AF65-F5344CB8AC3E}">
        <p14:creationId xmlns:p14="http://schemas.microsoft.com/office/powerpoint/2010/main" val="257688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 y="230188"/>
            <a:ext cx="9690100" cy="1143000"/>
          </a:xfrm>
        </p:spPr>
        <p:txBody>
          <a:bodyPr/>
          <a:lstStyle>
            <a:lvl1pPr>
              <a:defRPr sz="1800">
                <a:solidFill>
                  <a:schemeClr val="tx1">
                    <a:lumMod val="65000"/>
                    <a:lumOff val="35000"/>
                  </a:schemeClr>
                </a:solidFill>
              </a:defRPr>
            </a:lvl1pPr>
          </a:lstStyle>
          <a:p>
            <a:r>
              <a:rPr lang="en-US"/>
              <a:t>Click to edit Master title style</a:t>
            </a:r>
            <a:endParaRPr lang="en-ZA" dirty="0"/>
          </a:p>
        </p:txBody>
      </p:sp>
      <p:sp>
        <p:nvSpPr>
          <p:cNvPr id="3" name="Chart Placeholder 2"/>
          <p:cNvSpPr>
            <a:spLocks noGrp="1"/>
          </p:cNvSpPr>
          <p:nvPr>
            <p:ph type="chart" idx="1"/>
          </p:nvPr>
        </p:nvSpPr>
        <p:spPr>
          <a:xfrm>
            <a:off x="400051" y="1730375"/>
            <a:ext cx="11381316" cy="4291013"/>
          </a:xfrm>
        </p:spPr>
        <p:txBody>
          <a:bodyPr/>
          <a:lstStyle>
            <a:lvl1pPr>
              <a:defRPr>
                <a:solidFill>
                  <a:schemeClr val="tx1"/>
                </a:solidFill>
              </a:defRPr>
            </a:lvl1pPr>
          </a:lstStyle>
          <a:p>
            <a:pPr lvl="0"/>
            <a:r>
              <a:rPr lang="en-US" noProof="0" dirty="0"/>
              <a:t>Click icon to add chart</a:t>
            </a:r>
            <a:endParaRPr lang="en-ZA" noProof="0" dirty="0"/>
          </a:p>
        </p:txBody>
      </p:sp>
      <p:sp>
        <p:nvSpPr>
          <p:cNvPr id="4" name="Rectangle 60"/>
          <p:cNvSpPr>
            <a:spLocks noGrp="1" noChangeArrowheads="1"/>
          </p:cNvSpPr>
          <p:nvPr>
            <p:ph type="sldNum" sz="quarter" idx="10"/>
          </p:nvPr>
        </p:nvSpPr>
        <p:spPr>
          <a:ln/>
        </p:spPr>
        <p:txBody>
          <a:bodyPr/>
          <a:lstStyle>
            <a:lvl1pPr>
              <a:defRPr/>
            </a:lvl1pPr>
          </a:lstStyle>
          <a:p>
            <a:pPr>
              <a:defRPr/>
            </a:pPr>
            <a:fld id="{C288D2E4-54FE-4277-93D5-8BCC3C20FA0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5547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 y="230188"/>
            <a:ext cx="9690100" cy="1143000"/>
          </a:xfrm>
        </p:spPr>
        <p:txBody>
          <a:bodyPr/>
          <a:lstStyle>
            <a:lvl1pPr>
              <a:defRPr>
                <a:solidFill>
                  <a:schemeClr val="tx1">
                    <a:lumMod val="65000"/>
                    <a:lumOff val="35000"/>
                  </a:schemeClr>
                </a:solidFill>
              </a:defRPr>
            </a:lvl1pPr>
          </a:lstStyle>
          <a:p>
            <a:r>
              <a:rPr lang="en-US"/>
              <a:t>Click to edit Master title style</a:t>
            </a:r>
            <a:endParaRPr lang="en-ZA" dirty="0"/>
          </a:p>
        </p:txBody>
      </p:sp>
      <p:sp>
        <p:nvSpPr>
          <p:cNvPr id="3" name="Content Placeholder 2"/>
          <p:cNvSpPr>
            <a:spLocks noGrp="1"/>
          </p:cNvSpPr>
          <p:nvPr>
            <p:ph sz="quarter" idx="1"/>
          </p:nvPr>
        </p:nvSpPr>
        <p:spPr>
          <a:xfrm>
            <a:off x="400051" y="1730376"/>
            <a:ext cx="5588000" cy="20685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Content Placeholder 3"/>
          <p:cNvSpPr>
            <a:spLocks noGrp="1"/>
          </p:cNvSpPr>
          <p:nvPr>
            <p:ph sz="quarter" idx="2"/>
          </p:nvPr>
        </p:nvSpPr>
        <p:spPr>
          <a:xfrm>
            <a:off x="6191251" y="1730376"/>
            <a:ext cx="5590116" cy="20685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4"/>
          <p:cNvSpPr>
            <a:spLocks noGrp="1"/>
          </p:cNvSpPr>
          <p:nvPr>
            <p:ph sz="quarter" idx="3"/>
          </p:nvPr>
        </p:nvSpPr>
        <p:spPr>
          <a:xfrm>
            <a:off x="400051" y="3951288"/>
            <a:ext cx="5588000" cy="20701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Content Placeholder 5"/>
          <p:cNvSpPr>
            <a:spLocks noGrp="1"/>
          </p:cNvSpPr>
          <p:nvPr>
            <p:ph sz="quarter" idx="4"/>
          </p:nvPr>
        </p:nvSpPr>
        <p:spPr>
          <a:xfrm>
            <a:off x="6191251" y="3951288"/>
            <a:ext cx="5590116" cy="20701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60"/>
          <p:cNvSpPr>
            <a:spLocks noGrp="1" noChangeArrowheads="1"/>
          </p:cNvSpPr>
          <p:nvPr>
            <p:ph type="sldNum" sz="quarter" idx="10"/>
          </p:nvPr>
        </p:nvSpPr>
        <p:spPr>
          <a:ln/>
        </p:spPr>
        <p:txBody>
          <a:bodyPr/>
          <a:lstStyle>
            <a:lvl1pPr>
              <a:defRPr/>
            </a:lvl1pPr>
          </a:lstStyle>
          <a:p>
            <a:pPr>
              <a:defRPr/>
            </a:pPr>
            <a:fld id="{1B2DB0AF-3E3A-4295-92C1-7EAE46040CD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204473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BA6C90E-85D1-4AB3-BC79-74DA46DA842A}"/>
              </a:ext>
            </a:extLst>
          </p:cNvPr>
          <p:cNvSpPr>
            <a:spLocks noGrp="1"/>
          </p:cNvSpPr>
          <p:nvPr>
            <p:ph type="title"/>
          </p:nvPr>
        </p:nvSpPr>
        <p:spPr>
          <a:xfrm>
            <a:off x="96713" y="39564"/>
            <a:ext cx="10770579" cy="931985"/>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7" name="Footer Placeholder 11">
            <a:extLst>
              <a:ext uri="{FF2B5EF4-FFF2-40B4-BE49-F238E27FC236}">
                <a16:creationId xmlns:a16="http://schemas.microsoft.com/office/drawing/2014/main" id="{3B26806C-8CA2-4693-9A0D-54BB8DE59A74}"/>
              </a:ext>
            </a:extLst>
          </p:cNvPr>
          <p:cNvSpPr>
            <a:spLocks noGrp="1"/>
          </p:cNvSpPr>
          <p:nvPr>
            <p:ph type="ftr" sz="quarter" idx="3"/>
          </p:nvPr>
        </p:nvSpPr>
        <p:spPr>
          <a:xfrm>
            <a:off x="1011115" y="6391765"/>
            <a:ext cx="10947291"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000000">
                  <a:tint val="75000"/>
                </a:srgbClr>
              </a:solidFill>
              <a:effectLst/>
              <a:uLnTx/>
              <a:uFillTx/>
              <a:latin typeface="Open Sans" panose="020B0606030504020204" pitchFamily="34" charset="0"/>
            </a:endParaRPr>
          </a:p>
        </p:txBody>
      </p:sp>
      <p:sp>
        <p:nvSpPr>
          <p:cNvPr id="8" name="Slide Number Placeholder 12">
            <a:extLst>
              <a:ext uri="{FF2B5EF4-FFF2-40B4-BE49-F238E27FC236}">
                <a16:creationId xmlns:a16="http://schemas.microsoft.com/office/drawing/2014/main" id="{5B592903-648E-41C2-AADF-3CAA316F2C84}"/>
              </a:ext>
            </a:extLst>
          </p:cNvPr>
          <p:cNvSpPr>
            <a:spLocks noGrp="1"/>
          </p:cNvSpPr>
          <p:nvPr>
            <p:ph type="sldNum" sz="quarter" idx="4"/>
          </p:nvPr>
        </p:nvSpPr>
        <p:spPr>
          <a:xfrm>
            <a:off x="190498" y="6391765"/>
            <a:ext cx="630118" cy="365125"/>
          </a:xfrm>
          <a:prstGeom prst="rect">
            <a:avLst/>
          </a:prstGeom>
        </p:spPr>
        <p:txBody>
          <a:bodyPr vert="horz" lIns="91440" tIns="45720" rIns="91440" bIns="45720" rtlCol="0" anchor="ctr"/>
          <a:lstStyle>
            <a:lvl1pPr algn="l">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D4EFA4-1F90-4D2B-A593-3266C62E9295}" type="slidenum">
              <a:rPr kumimoji="0" lang="en-ZA" sz="1200" b="0" i="0" u="none" strike="noStrike" kern="1200" cap="none" spc="0" normalizeH="0" baseline="0" noProof="0" smtClean="0">
                <a:ln>
                  <a:noFill/>
                </a:ln>
                <a:solidFill>
                  <a:srgbClr val="000000"/>
                </a:solidFill>
                <a:effectLst/>
                <a:uLnTx/>
                <a:uFillTx/>
                <a:latin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ZA" sz="1200" b="0" i="0" u="none" strike="noStrike" kern="1200" cap="none" spc="0" normalizeH="0" baseline="0" noProof="0" dirty="0">
                <a:ln>
                  <a:noFill/>
                </a:ln>
                <a:solidFill>
                  <a:srgbClr val="000000"/>
                </a:solidFill>
                <a:effectLst/>
                <a:uLnTx/>
                <a:uFillTx/>
                <a:latin typeface="Open Sans" panose="020B0606030504020204" pitchFamily="34" charset="0"/>
              </a:rPr>
              <a:t> |</a:t>
            </a:r>
          </a:p>
        </p:txBody>
      </p:sp>
    </p:spTree>
    <p:extLst>
      <p:ext uri="{BB962C8B-B14F-4D97-AF65-F5344CB8AC3E}">
        <p14:creationId xmlns:p14="http://schemas.microsoft.com/office/powerpoint/2010/main" val="3658194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3AE8-DF1A-4C33-B7BD-EDC4A0B7E20B}"/>
              </a:ext>
            </a:extLst>
          </p:cNvPr>
          <p:cNvSpPr>
            <a:spLocks noGrp="1"/>
          </p:cNvSpPr>
          <p:nvPr>
            <p:ph type="title"/>
          </p:nvPr>
        </p:nvSpPr>
        <p:spPr/>
        <p:txBody>
          <a:bodyPr/>
          <a:lstStyle/>
          <a:p>
            <a:r>
              <a:rPr lang="en-US"/>
              <a:t>Click to edit Master title style</a:t>
            </a:r>
            <a:endParaRPr lang="en-KE"/>
          </a:p>
        </p:txBody>
      </p:sp>
      <p:sp>
        <p:nvSpPr>
          <p:cNvPr id="3" name="Date Placeholder 2">
            <a:extLst>
              <a:ext uri="{FF2B5EF4-FFF2-40B4-BE49-F238E27FC236}">
                <a16:creationId xmlns:a16="http://schemas.microsoft.com/office/drawing/2014/main" id="{A3AF0315-44F7-49AD-8EC9-E87CC74D79DE}"/>
              </a:ext>
            </a:extLst>
          </p:cNvPr>
          <p:cNvSpPr>
            <a:spLocks noGrp="1"/>
          </p:cNvSpPr>
          <p:nvPr>
            <p:ph type="dt" sz="half" idx="10"/>
          </p:nvPr>
        </p:nvSpPr>
        <p:spPr>
          <a:xfrm>
            <a:off x="838200" y="6356350"/>
            <a:ext cx="2743200" cy="365125"/>
          </a:xfrm>
          <a:prstGeom prst="rect">
            <a:avLst/>
          </a:prstGeom>
        </p:spPr>
        <p:txBody>
          <a:bodyPr/>
          <a:lstStyle/>
          <a:p>
            <a:endParaRPr lang="en-KE"/>
          </a:p>
        </p:txBody>
      </p:sp>
      <p:sp>
        <p:nvSpPr>
          <p:cNvPr id="4" name="Footer Placeholder 3">
            <a:extLst>
              <a:ext uri="{FF2B5EF4-FFF2-40B4-BE49-F238E27FC236}">
                <a16:creationId xmlns:a16="http://schemas.microsoft.com/office/drawing/2014/main" id="{BBE4F793-B340-446F-88CA-2080715A1FEF}"/>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A720885C-05EC-483A-81CA-2938F4B428AD}"/>
              </a:ext>
            </a:extLst>
          </p:cNvPr>
          <p:cNvSpPr>
            <a:spLocks noGrp="1"/>
          </p:cNvSpPr>
          <p:nvPr>
            <p:ph type="sldNum" sz="quarter" idx="12"/>
          </p:nvPr>
        </p:nvSpPr>
        <p:spPr>
          <a:xfrm>
            <a:off x="9448800" y="6356349"/>
            <a:ext cx="2743200" cy="365125"/>
          </a:xfrm>
        </p:spPr>
        <p:txBody>
          <a:bodyPr/>
          <a:lstStyle>
            <a:lvl1pPr>
              <a:defRPr b="1">
                <a:solidFill>
                  <a:schemeClr val="bg1"/>
                </a:solidFill>
              </a:defRPr>
            </a:lvl1pPr>
          </a:lstStyle>
          <a:p>
            <a:fld id="{96268EEB-170D-403C-A4F4-1B09E5C3CDE7}" type="slidenum">
              <a:rPr lang="en-KE" smtClean="0"/>
              <a:pPr/>
              <a:t>‹#›</a:t>
            </a:fld>
            <a:endParaRPr lang="en-KE"/>
          </a:p>
        </p:txBody>
      </p:sp>
    </p:spTree>
    <p:extLst>
      <p:ext uri="{BB962C8B-B14F-4D97-AF65-F5344CB8AC3E}">
        <p14:creationId xmlns:p14="http://schemas.microsoft.com/office/powerpoint/2010/main" val="193799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8" name="Rectangle 29"/>
          <p:cNvSpPr>
            <a:spLocks noGrp="1" noChangeArrowheads="1"/>
          </p:cNvSpPr>
          <p:nvPr>
            <p:ph type="body" idx="1"/>
          </p:nvPr>
        </p:nvSpPr>
        <p:spPr bwMode="auto">
          <a:xfrm>
            <a:off x="400051" y="1730375"/>
            <a:ext cx="11381316" cy="4291013"/>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84" name="Rectangle 60"/>
          <p:cNvSpPr>
            <a:spLocks noGrp="1" noChangeArrowheads="1"/>
          </p:cNvSpPr>
          <p:nvPr>
            <p:ph type="sldNum" sz="quarter" idx="4"/>
          </p:nvPr>
        </p:nvSpPr>
        <p:spPr bwMode="auto">
          <a:xfrm>
            <a:off x="11525251" y="1"/>
            <a:ext cx="666749" cy="269875"/>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defRPr sz="900">
                <a:latin typeface="Tahoma" pitchFamily="34" charset="0"/>
              </a:defRPr>
            </a:lvl1pPr>
          </a:lstStyle>
          <a:p>
            <a:pPr algn="ctr" eaLnBrk="0" fontAlgn="base" hangingPunct="0">
              <a:lnSpc>
                <a:spcPct val="80000"/>
              </a:lnSpc>
              <a:spcBef>
                <a:spcPct val="0"/>
              </a:spcBef>
              <a:spcAft>
                <a:spcPct val="0"/>
              </a:spcAft>
              <a:defRPr/>
            </a:pPr>
            <a:fld id="{8971B830-39F4-45A0-A8D1-648342C2F6C4}" type="slidenum">
              <a:rPr lang="en-GB">
                <a:solidFill>
                  <a:srgbClr val="000000"/>
                </a:solidFill>
              </a:rPr>
              <a:pPr algn="ctr" eaLnBrk="0" fontAlgn="base" hangingPunct="0">
                <a:lnSpc>
                  <a:spcPct val="80000"/>
                </a:lnSpc>
                <a:spcBef>
                  <a:spcPct val="0"/>
                </a:spcBef>
                <a:spcAft>
                  <a:spcPct val="0"/>
                </a:spcAft>
                <a:defRPr/>
              </a:pPr>
              <a:t>‹#›</a:t>
            </a:fld>
            <a:endParaRPr lang="en-GB" dirty="0">
              <a:solidFill>
                <a:srgbClr val="000000"/>
              </a:solidFill>
            </a:endParaRPr>
          </a:p>
        </p:txBody>
      </p:sp>
      <p:sp>
        <p:nvSpPr>
          <p:cNvPr id="1089" name="Rectangle 65"/>
          <p:cNvSpPr>
            <a:spLocks noGrp="1" noChangeArrowheads="1"/>
          </p:cNvSpPr>
          <p:nvPr>
            <p:ph type="title"/>
          </p:nvPr>
        </p:nvSpPr>
        <p:spPr bwMode="auto">
          <a:xfrm>
            <a:off x="1" y="230188"/>
            <a:ext cx="9690100" cy="1143000"/>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p>
            <a:pPr lvl="0"/>
            <a:r>
              <a:rPr lang="en-US" dirty="0"/>
              <a:t>Click to edit Master title style</a:t>
            </a:r>
            <a:endParaRPr lang="en-GB" dirty="0"/>
          </a:p>
        </p:txBody>
      </p:sp>
    </p:spTree>
    <p:extLst>
      <p:ext uri="{BB962C8B-B14F-4D97-AF65-F5344CB8AC3E}">
        <p14:creationId xmlns:p14="http://schemas.microsoft.com/office/powerpoint/2010/main" val="1022118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Lst>
  <p:hf hdr="0" ftr="0" dt="0"/>
  <p:txStyles>
    <p:titleStyle>
      <a:lvl1pPr algn="l" rtl="0" eaLnBrk="1" fontAlgn="base" hangingPunct="1">
        <a:spcBef>
          <a:spcPct val="0"/>
        </a:spcBef>
        <a:spcAft>
          <a:spcPct val="0"/>
        </a:spcAft>
        <a:defRPr sz="2400" b="1">
          <a:solidFill>
            <a:schemeClr val="tx1">
              <a:lumMod val="65000"/>
              <a:lumOff val="35000"/>
            </a:schemeClr>
          </a:solidFill>
          <a:effectLst/>
          <a:latin typeface="Corbel" panose="020B0503020204020204" pitchFamily="34" charset="0"/>
          <a:ea typeface="+mj-ea"/>
          <a:cs typeface="Arial" pitchFamily="34" charset="0"/>
        </a:defRPr>
      </a:lvl1pPr>
      <a:lvl2pPr algn="l" rtl="0" eaLnBrk="1" fontAlgn="base" hangingPunct="1">
        <a:spcBef>
          <a:spcPct val="0"/>
        </a:spcBef>
        <a:spcAft>
          <a:spcPct val="0"/>
        </a:spcAft>
        <a:defRPr sz="2400" b="1">
          <a:solidFill>
            <a:schemeClr val="bg1"/>
          </a:solidFill>
          <a:latin typeface="Tahoma" pitchFamily="34" charset="0"/>
        </a:defRPr>
      </a:lvl2pPr>
      <a:lvl3pPr algn="l" rtl="0" eaLnBrk="1" fontAlgn="base" hangingPunct="1">
        <a:spcBef>
          <a:spcPct val="0"/>
        </a:spcBef>
        <a:spcAft>
          <a:spcPct val="0"/>
        </a:spcAft>
        <a:defRPr sz="2400" b="1">
          <a:solidFill>
            <a:schemeClr val="bg1"/>
          </a:solidFill>
          <a:latin typeface="Tahoma" pitchFamily="34" charset="0"/>
        </a:defRPr>
      </a:lvl3pPr>
      <a:lvl4pPr algn="l" rtl="0" eaLnBrk="1" fontAlgn="base" hangingPunct="1">
        <a:spcBef>
          <a:spcPct val="0"/>
        </a:spcBef>
        <a:spcAft>
          <a:spcPct val="0"/>
        </a:spcAft>
        <a:defRPr sz="2400" b="1">
          <a:solidFill>
            <a:schemeClr val="bg1"/>
          </a:solidFill>
          <a:latin typeface="Tahoma" pitchFamily="34" charset="0"/>
        </a:defRPr>
      </a:lvl4pPr>
      <a:lvl5pPr algn="l" rtl="0" eaLnBrk="1" fontAlgn="base" hangingPunct="1">
        <a:spcBef>
          <a:spcPct val="0"/>
        </a:spcBef>
        <a:spcAft>
          <a:spcPct val="0"/>
        </a:spcAft>
        <a:defRPr sz="2400" b="1">
          <a:solidFill>
            <a:schemeClr val="bg1"/>
          </a:solidFill>
          <a:latin typeface="Tahoma" pitchFamily="34" charset="0"/>
        </a:defRPr>
      </a:lvl5pPr>
      <a:lvl6pPr marL="457200" algn="l" rtl="0" eaLnBrk="1" fontAlgn="base" hangingPunct="1">
        <a:spcBef>
          <a:spcPct val="0"/>
        </a:spcBef>
        <a:spcAft>
          <a:spcPct val="0"/>
        </a:spcAft>
        <a:defRPr sz="2400" b="1">
          <a:solidFill>
            <a:schemeClr val="bg1"/>
          </a:solidFill>
          <a:latin typeface="Tahoma" pitchFamily="34" charset="0"/>
        </a:defRPr>
      </a:lvl6pPr>
      <a:lvl7pPr marL="914400" algn="l" rtl="0" eaLnBrk="1" fontAlgn="base" hangingPunct="1">
        <a:spcBef>
          <a:spcPct val="0"/>
        </a:spcBef>
        <a:spcAft>
          <a:spcPct val="0"/>
        </a:spcAft>
        <a:defRPr sz="2400" b="1">
          <a:solidFill>
            <a:schemeClr val="bg1"/>
          </a:solidFill>
          <a:latin typeface="Tahoma" pitchFamily="34" charset="0"/>
        </a:defRPr>
      </a:lvl7pPr>
      <a:lvl8pPr marL="1371600" algn="l" rtl="0" eaLnBrk="1" fontAlgn="base" hangingPunct="1">
        <a:spcBef>
          <a:spcPct val="0"/>
        </a:spcBef>
        <a:spcAft>
          <a:spcPct val="0"/>
        </a:spcAft>
        <a:defRPr sz="2400" b="1">
          <a:solidFill>
            <a:schemeClr val="bg1"/>
          </a:solidFill>
          <a:latin typeface="Tahoma" pitchFamily="34" charset="0"/>
        </a:defRPr>
      </a:lvl8pPr>
      <a:lvl9pPr marL="1828800" algn="l" rtl="0" eaLnBrk="1" fontAlgn="base" hangingPunct="1">
        <a:spcBef>
          <a:spcPct val="0"/>
        </a:spcBef>
        <a:spcAft>
          <a:spcPct val="0"/>
        </a:spcAft>
        <a:defRPr sz="2400" b="1">
          <a:solidFill>
            <a:schemeClr val="bg1"/>
          </a:solidFill>
          <a:latin typeface="Tahoma" pitchFamily="34" charset="0"/>
        </a:defRPr>
      </a:lvl9pPr>
    </p:titleStyle>
    <p:bodyStyle>
      <a:lvl1pPr marL="342900" indent="-342900" algn="l" rtl="0" eaLnBrk="1" fontAlgn="base" hangingPunct="1">
        <a:spcBef>
          <a:spcPct val="20000"/>
        </a:spcBef>
        <a:spcAft>
          <a:spcPct val="0"/>
        </a:spcAft>
        <a:buClr>
          <a:srgbClr val="AA1133"/>
        </a:buClr>
        <a:buFont typeface="Wingdings" pitchFamily="2" charset="2"/>
        <a:buChar char="§"/>
        <a:defRPr sz="2800">
          <a:solidFill>
            <a:schemeClr val="tx1"/>
          </a:solidFill>
          <a:latin typeface="Corbel" panose="020B0503020204020204" pitchFamily="34" charset="0"/>
          <a:ea typeface="+mn-ea"/>
          <a:cs typeface="Arial" pitchFamily="34" charset="0"/>
        </a:defRPr>
      </a:lvl1pPr>
      <a:lvl2pPr marL="742950" indent="-285750" algn="l" rtl="0" eaLnBrk="1" fontAlgn="base" hangingPunct="1">
        <a:spcBef>
          <a:spcPct val="20000"/>
        </a:spcBef>
        <a:spcAft>
          <a:spcPct val="0"/>
        </a:spcAft>
        <a:buClr>
          <a:srgbClr val="AA1133"/>
        </a:buClr>
        <a:buChar char="–"/>
        <a:defRPr sz="1400">
          <a:solidFill>
            <a:schemeClr val="tx1"/>
          </a:solidFill>
          <a:latin typeface="Corbel" panose="020B0503020204020204" pitchFamily="34" charset="0"/>
          <a:cs typeface="Arial" pitchFamily="34" charset="0"/>
        </a:defRPr>
      </a:lvl2pPr>
      <a:lvl3pPr marL="1143000" indent="-228600" algn="l" rtl="0" eaLnBrk="1" fontAlgn="base" hangingPunct="1">
        <a:spcBef>
          <a:spcPct val="20000"/>
        </a:spcBef>
        <a:spcAft>
          <a:spcPct val="0"/>
        </a:spcAft>
        <a:buClr>
          <a:srgbClr val="AA1133"/>
        </a:buClr>
        <a:buFont typeface="Wingdings" pitchFamily="2" charset="2"/>
        <a:buChar char="§"/>
        <a:defRPr sz="1200">
          <a:solidFill>
            <a:schemeClr val="tx1"/>
          </a:solidFill>
          <a:latin typeface="Corbel" panose="020B0503020204020204" pitchFamily="34" charset="0"/>
          <a:cs typeface="Arial" pitchFamily="34" charset="0"/>
        </a:defRPr>
      </a:lvl3pPr>
      <a:lvl4pPr marL="1600200" indent="-228600" algn="l" rtl="0" eaLnBrk="1" fontAlgn="base" hangingPunct="1">
        <a:spcBef>
          <a:spcPct val="20000"/>
        </a:spcBef>
        <a:spcAft>
          <a:spcPct val="0"/>
        </a:spcAft>
        <a:buClr>
          <a:srgbClr val="AA1133"/>
        </a:buClr>
        <a:buChar char="–"/>
        <a:defRPr sz="1100">
          <a:solidFill>
            <a:schemeClr val="tx1"/>
          </a:solidFill>
          <a:latin typeface="Corbel" panose="020B0503020204020204" pitchFamily="34" charset="0"/>
          <a:cs typeface="Arial" pitchFamily="34" charset="0"/>
        </a:defRPr>
      </a:lvl4pPr>
      <a:lvl5pPr marL="2057400" indent="-228600" algn="l" rtl="0" eaLnBrk="1" fontAlgn="base" hangingPunct="1">
        <a:spcBef>
          <a:spcPct val="20000"/>
        </a:spcBef>
        <a:spcAft>
          <a:spcPct val="0"/>
        </a:spcAft>
        <a:buClr>
          <a:srgbClr val="AA1133"/>
        </a:buClr>
        <a:buFont typeface="Wingdings" pitchFamily="2" charset="2"/>
        <a:buChar char="§"/>
        <a:defRPr sz="900">
          <a:solidFill>
            <a:schemeClr val="tx1"/>
          </a:solidFill>
          <a:latin typeface="Corbel" panose="020B0503020204020204" pitchFamily="34" charset="0"/>
          <a:cs typeface="Arial" pitchFamily="34" charset="0"/>
        </a:defRPr>
      </a:lvl5pPr>
      <a:lvl6pPr marL="2514600" indent="-228600" algn="l" rtl="0" eaLnBrk="1" fontAlgn="base" hangingPunct="1">
        <a:spcBef>
          <a:spcPct val="20000"/>
        </a:spcBef>
        <a:spcAft>
          <a:spcPct val="0"/>
        </a:spcAft>
        <a:buClr>
          <a:srgbClr val="AA1133"/>
        </a:buClr>
        <a:buFont typeface="Wingdings" pitchFamily="2" charset="2"/>
        <a:buChar char="§"/>
        <a:defRPr sz="1000">
          <a:solidFill>
            <a:schemeClr val="tx1"/>
          </a:solidFill>
          <a:latin typeface="+mn-lt"/>
        </a:defRPr>
      </a:lvl6pPr>
      <a:lvl7pPr marL="2971800" indent="-228600" algn="l" rtl="0" eaLnBrk="1" fontAlgn="base" hangingPunct="1">
        <a:spcBef>
          <a:spcPct val="20000"/>
        </a:spcBef>
        <a:spcAft>
          <a:spcPct val="0"/>
        </a:spcAft>
        <a:buClr>
          <a:srgbClr val="AA1133"/>
        </a:buClr>
        <a:buFont typeface="Wingdings" pitchFamily="2" charset="2"/>
        <a:buChar char="§"/>
        <a:defRPr sz="1000">
          <a:solidFill>
            <a:schemeClr val="tx1"/>
          </a:solidFill>
          <a:latin typeface="+mn-lt"/>
        </a:defRPr>
      </a:lvl7pPr>
      <a:lvl8pPr marL="3429000" indent="-228600" algn="l" rtl="0" eaLnBrk="1" fontAlgn="base" hangingPunct="1">
        <a:spcBef>
          <a:spcPct val="20000"/>
        </a:spcBef>
        <a:spcAft>
          <a:spcPct val="0"/>
        </a:spcAft>
        <a:buClr>
          <a:srgbClr val="AA1133"/>
        </a:buClr>
        <a:buFont typeface="Wingdings" pitchFamily="2" charset="2"/>
        <a:buChar char="§"/>
        <a:defRPr sz="1000">
          <a:solidFill>
            <a:schemeClr val="tx1"/>
          </a:solidFill>
          <a:latin typeface="+mn-lt"/>
        </a:defRPr>
      </a:lvl8pPr>
      <a:lvl9pPr marL="3886200" indent="-228600" algn="l" rtl="0" eaLnBrk="1" fontAlgn="base" hangingPunct="1">
        <a:spcBef>
          <a:spcPct val="20000"/>
        </a:spcBef>
        <a:spcAft>
          <a:spcPct val="0"/>
        </a:spcAft>
        <a:buClr>
          <a:srgbClr val="AA1133"/>
        </a:buClr>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7.xml"/><Relationship Id="rId4" Type="http://schemas.openxmlformats.org/officeDocument/2006/relationships/hyperlink" Target="http://housingfinanceafrica.org/documents/case-study-15-raising-capital-to-regenerate-inner-cities-the-case-of-tuhf-holdings-pty-limit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www.housingfinanceafrica.org/" TargetMode="External"/><Relationship Id="rId7" Type="http://schemas.openxmlformats.org/officeDocument/2006/relationships/image" Target="../media/image30.png"/><Relationship Id="rId2" Type="http://schemas.openxmlformats.org/officeDocument/2006/relationships/hyperlink" Target="mailto:kecia@housingfinanceafrica.org"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hyperlink" Target="https://www.facebook.com/HousingFinanceAfrica?ref=hl" TargetMode="External"/><Relationship Id="rId9" Type="http://schemas.openxmlformats.org/officeDocument/2006/relationships/image" Target="../media/image32.jp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chart" Target="../charts/chart1.xml"/><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9.jpeg"/><Relationship Id="rId4" Type="http://schemas.openxmlformats.org/officeDocument/2006/relationships/chart" Target="../charts/chart2.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jpeg"/><Relationship Id="rId7"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3.emf"/><Relationship Id="rId4" Type="http://schemas.openxmlformats.org/officeDocument/2006/relationships/image" Target="../media/image7.gif"/><Relationship Id="rId9" Type="http://schemas.openxmlformats.org/officeDocument/2006/relationships/image" Target="../media/image12.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0EC77-E4A0-4AA5-8660-B14A803658BB}"/>
              </a:ext>
            </a:extLst>
          </p:cNvPr>
          <p:cNvSpPr>
            <a:spLocks noGrp="1"/>
          </p:cNvSpPr>
          <p:nvPr>
            <p:ph type="ctrTitle" sz="quarter"/>
          </p:nvPr>
        </p:nvSpPr>
        <p:spPr>
          <a:xfrm>
            <a:off x="442336" y="2486366"/>
            <a:ext cx="11749664" cy="1592317"/>
          </a:xfrm>
        </p:spPr>
        <p:txBody>
          <a:bodyPr/>
          <a:lstStyle/>
          <a:p>
            <a:r>
              <a:rPr lang="en-ZA" sz="3600" dirty="0">
                <a:solidFill>
                  <a:srgbClr val="F5460F"/>
                </a:solidFill>
                <a:latin typeface="Corbel" panose="020B0503020204020204" pitchFamily="34" charset="0"/>
              </a:rPr>
              <a:t>Residential Rental in Africa</a:t>
            </a:r>
            <a:br>
              <a:rPr lang="en-ZA" dirty="0">
                <a:latin typeface="Corbel" panose="020B0503020204020204" pitchFamily="34" charset="0"/>
              </a:rPr>
            </a:br>
            <a:r>
              <a:rPr lang="en-ZA" dirty="0">
                <a:latin typeface="Corbel" panose="020B0503020204020204" pitchFamily="34" charset="0"/>
              </a:rPr>
              <a:t>A framework for understanding and supporting the market</a:t>
            </a:r>
            <a:br>
              <a:rPr lang="en-ZA" dirty="0">
                <a:latin typeface="Corbel" panose="020B0503020204020204" pitchFamily="34" charset="0"/>
              </a:rPr>
            </a:br>
            <a:r>
              <a:rPr lang="en-ZA" sz="1800" dirty="0">
                <a:latin typeface="Corbel" panose="020B0503020204020204" pitchFamily="34" charset="0"/>
              </a:rPr>
              <a:t>Kecia Rust</a:t>
            </a:r>
            <a:br>
              <a:rPr lang="en-ZA" sz="1800" dirty="0"/>
            </a:br>
            <a:br>
              <a:rPr lang="en-ZA" sz="1800" dirty="0"/>
            </a:br>
            <a:r>
              <a:rPr lang="en-ZA" sz="1800" dirty="0"/>
              <a:t>Policy Lab 1 on Policy &amp; Legal Framework for Enabling Rental Housing</a:t>
            </a:r>
            <a:br>
              <a:rPr lang="en-ZA" sz="1800" dirty="0"/>
            </a:br>
            <a:r>
              <a:rPr lang="en-ZA" sz="1800" dirty="0"/>
              <a:t>Wednesday, 16 September 2020 | 4:30 – 7:40 IST</a:t>
            </a:r>
            <a:endParaRPr lang="en-ZA" dirty="0">
              <a:latin typeface="Corbel" panose="020B0503020204020204" pitchFamily="34" charset="0"/>
            </a:endParaRPr>
          </a:p>
        </p:txBody>
      </p:sp>
      <p:pic>
        <p:nvPicPr>
          <p:cNvPr id="1027" name="Picture 33">
            <a:extLst>
              <a:ext uri="{FF2B5EF4-FFF2-40B4-BE49-F238E27FC236}">
                <a16:creationId xmlns:a16="http://schemas.microsoft.com/office/drawing/2014/main" id="{E9E8762A-84CD-964B-B509-A3DF2D6B1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904" t="32295" r="24963" b="23892"/>
          <a:stretch>
            <a:fillRect/>
          </a:stretch>
        </p:blipFill>
        <p:spPr bwMode="auto">
          <a:xfrm>
            <a:off x="3169989" y="5944651"/>
            <a:ext cx="1473200" cy="6604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id="{AF5D5436-595F-824E-93F7-A8299605C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36" y="5980645"/>
            <a:ext cx="1882775" cy="5683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7">
            <a:extLst>
              <a:ext uri="{FF2B5EF4-FFF2-40B4-BE49-F238E27FC236}">
                <a16:creationId xmlns:a16="http://schemas.microsoft.com/office/drawing/2014/main" id="{503CC2BC-1DA6-034A-B8E5-B05628D977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3869" y="6068476"/>
            <a:ext cx="487362" cy="5365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425A47BE-B982-2D4C-AB0C-D6B139DCDBD8}"/>
              </a:ext>
            </a:extLst>
          </p:cNvPr>
          <p:cNvSpPr>
            <a:spLocks noChangeArrowheads="1"/>
          </p:cNvSpPr>
          <p:nvPr/>
        </p:nvSpPr>
        <p:spPr bwMode="auto">
          <a:xfrm>
            <a:off x="263578" y="5447449"/>
            <a:ext cx="425686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latin typeface="Corbel" panose="020B0503020204020204" pitchFamily="34" charset="0"/>
                <a:ea typeface="Calibri" panose="020F0502020204030204" pitchFamily="34" charset="0"/>
                <a:cs typeface="Calibri" panose="020F0502020204030204" pitchFamily="34" charset="0"/>
              </a:rPr>
              <a:t>CAHF’s work across Africa benefits from</a:t>
            </a:r>
            <a:r>
              <a:rPr kumimoji="0" lang="en-US" altLang="en-US" sz="1400" b="0" i="0" u="none" strike="noStrike" cap="none" normalizeH="0" baseline="0" dirty="0">
                <a:ln>
                  <a:noFill/>
                </a:ln>
                <a:solidFill>
                  <a:schemeClr val="tx1"/>
                </a:solidFill>
                <a:effectLst/>
                <a:latin typeface="Corbel" panose="020B0503020204020204" pitchFamily="34" charset="0"/>
                <a:ea typeface="Calibri" panose="020F0502020204030204" pitchFamily="34" charset="0"/>
                <a:cs typeface="Calibri" panose="020F0502020204030204" pitchFamily="34" charset="0"/>
              </a:rPr>
              <a:t> the support of:</a:t>
            </a:r>
            <a:endParaRPr kumimoji="0" lang="en-US" altLang="en-US" sz="1600" b="0" i="0" u="none" strike="noStrike" cap="none" normalizeH="0" baseline="0" dirty="0">
              <a:ln>
                <a:noFill/>
              </a:ln>
              <a:solidFill>
                <a:schemeClr val="tx1"/>
              </a:solidFill>
              <a:effectLst/>
              <a:latin typeface="Corbel" panose="020B0503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orbel" panose="020B0503020204020204" pitchFamily="34" charset="0"/>
            </a:endParaRPr>
          </a:p>
        </p:txBody>
      </p:sp>
      <p:sp>
        <p:nvSpPr>
          <p:cNvPr id="7" name="Rectangle 5">
            <a:extLst>
              <a:ext uri="{FF2B5EF4-FFF2-40B4-BE49-F238E27FC236}">
                <a16:creationId xmlns:a16="http://schemas.microsoft.com/office/drawing/2014/main" id="{31B9964C-31A2-4A45-A383-0547AD33677A}"/>
              </a:ext>
            </a:extLst>
          </p:cNvPr>
          <p:cNvSpPr>
            <a:spLocks noChangeArrowheads="1"/>
          </p:cNvSpPr>
          <p:nvPr/>
        </p:nvSpPr>
        <p:spPr bwMode="auto">
          <a:xfrm>
            <a:off x="0" y="1117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08116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43952" y="17792"/>
            <a:ext cx="11499180" cy="1121461"/>
          </a:xfrm>
          <a:prstGeom prst="rect">
            <a:avLst/>
          </a:prstGeom>
        </p:spPr>
        <p:txBody>
          <a:bodyPr vert="horz" wrap="square" lIns="0" tIns="13335" rIns="0" bIns="0" rtlCol="0" anchor="ctr">
            <a:spAutoFit/>
          </a:bodyPr>
          <a:lstStyle/>
          <a:p>
            <a:pPr marL="12700">
              <a:lnSpc>
                <a:spcPct val="100000"/>
              </a:lnSpc>
              <a:spcBef>
                <a:spcPts val="105"/>
              </a:spcBef>
            </a:pPr>
            <a:r>
              <a:rPr lang="en-US" sz="2400" dirty="0">
                <a:solidFill>
                  <a:schemeClr val="tx1">
                    <a:lumMod val="75000"/>
                    <a:lumOff val="25000"/>
                  </a:schemeClr>
                </a:solidFill>
                <a:latin typeface="Corbel"/>
                <a:cs typeface="Corbel"/>
              </a:rPr>
              <a:t>In fact, the rental housing market in Tanzania is dominated by small-scale landlords. Can this nascent market activity be leveraged in support of affordable housing?  How does policy and the finance framework respond to this reality?</a:t>
            </a:r>
            <a:endParaRPr sz="2400" dirty="0">
              <a:solidFill>
                <a:schemeClr val="tx1">
                  <a:lumMod val="75000"/>
                  <a:lumOff val="25000"/>
                </a:schemeClr>
              </a:solidFill>
              <a:latin typeface="Corbel"/>
              <a:cs typeface="Corbel"/>
            </a:endParaRPr>
          </a:p>
        </p:txBody>
      </p:sp>
      <p:pic>
        <p:nvPicPr>
          <p:cNvPr id="10" name="Picture 9">
            <a:extLst>
              <a:ext uri="{FF2B5EF4-FFF2-40B4-BE49-F238E27FC236}">
                <a16:creationId xmlns:a16="http://schemas.microsoft.com/office/drawing/2014/main" id="{AFC73E3D-7C9A-4D22-B1CF-5237A092B8CB}"/>
              </a:ext>
            </a:extLst>
          </p:cNvPr>
          <p:cNvPicPr>
            <a:picLocks noChangeAspect="1"/>
          </p:cNvPicPr>
          <p:nvPr/>
        </p:nvPicPr>
        <p:blipFill rotWithShape="1">
          <a:blip r:embed="rId2"/>
          <a:srcRect b="17146"/>
          <a:stretch/>
        </p:blipFill>
        <p:spPr>
          <a:xfrm>
            <a:off x="357811" y="4730722"/>
            <a:ext cx="3784467" cy="2022951"/>
          </a:xfrm>
          <a:prstGeom prst="rect">
            <a:avLst/>
          </a:prstGeom>
        </p:spPr>
      </p:pic>
      <p:pic>
        <p:nvPicPr>
          <p:cNvPr id="13" name="Picture 12">
            <a:extLst>
              <a:ext uri="{FF2B5EF4-FFF2-40B4-BE49-F238E27FC236}">
                <a16:creationId xmlns:a16="http://schemas.microsoft.com/office/drawing/2014/main" id="{2E219332-BBA2-48DA-A75C-4A3FE58CFCA6}"/>
              </a:ext>
            </a:extLst>
          </p:cNvPr>
          <p:cNvPicPr>
            <a:picLocks noChangeAspect="1"/>
          </p:cNvPicPr>
          <p:nvPr/>
        </p:nvPicPr>
        <p:blipFill>
          <a:blip r:embed="rId3"/>
          <a:stretch>
            <a:fillRect/>
          </a:stretch>
        </p:blipFill>
        <p:spPr>
          <a:xfrm>
            <a:off x="357812" y="1106897"/>
            <a:ext cx="3790994" cy="1752897"/>
          </a:xfrm>
          <a:prstGeom prst="rect">
            <a:avLst/>
          </a:prstGeom>
        </p:spPr>
      </p:pic>
      <p:pic>
        <p:nvPicPr>
          <p:cNvPr id="17" name="Picture 16">
            <a:extLst>
              <a:ext uri="{FF2B5EF4-FFF2-40B4-BE49-F238E27FC236}">
                <a16:creationId xmlns:a16="http://schemas.microsoft.com/office/drawing/2014/main" id="{55FD5254-868A-442E-BD96-619852605D3A}"/>
              </a:ext>
            </a:extLst>
          </p:cNvPr>
          <p:cNvPicPr>
            <a:picLocks noChangeAspect="1"/>
          </p:cNvPicPr>
          <p:nvPr/>
        </p:nvPicPr>
        <p:blipFill rotWithShape="1">
          <a:blip r:embed="rId4"/>
          <a:srcRect b="8272"/>
          <a:stretch/>
        </p:blipFill>
        <p:spPr>
          <a:xfrm>
            <a:off x="357812" y="2914474"/>
            <a:ext cx="3780908" cy="1768365"/>
          </a:xfrm>
          <a:prstGeom prst="rect">
            <a:avLst/>
          </a:prstGeom>
        </p:spPr>
      </p:pic>
      <p:pic>
        <p:nvPicPr>
          <p:cNvPr id="8" name="Content Placeholder 4">
            <a:extLst>
              <a:ext uri="{FF2B5EF4-FFF2-40B4-BE49-F238E27FC236}">
                <a16:creationId xmlns:a16="http://schemas.microsoft.com/office/drawing/2014/main" id="{A61143CD-6E3D-4A4A-81F1-AC2E9E987D21}"/>
              </a:ext>
            </a:extLst>
          </p:cNvPr>
          <p:cNvPicPr>
            <a:picLocks noChangeAspect="1"/>
          </p:cNvPicPr>
          <p:nvPr/>
        </p:nvPicPr>
        <p:blipFill rotWithShape="1">
          <a:blip r:embed="rId5"/>
          <a:srcRect l="19420" r="18539"/>
          <a:stretch/>
        </p:blipFill>
        <p:spPr>
          <a:xfrm>
            <a:off x="7792434" y="1362417"/>
            <a:ext cx="4175393" cy="4032372"/>
          </a:xfrm>
          <a:prstGeom prst="rect">
            <a:avLst/>
          </a:prstGeom>
        </p:spPr>
      </p:pic>
      <p:sp>
        <p:nvSpPr>
          <p:cNvPr id="9" name="Rectangle 8">
            <a:extLst>
              <a:ext uri="{FF2B5EF4-FFF2-40B4-BE49-F238E27FC236}">
                <a16:creationId xmlns:a16="http://schemas.microsoft.com/office/drawing/2014/main" id="{CB3FF5F7-B97B-6F48-BFAE-19A496C3B614}"/>
              </a:ext>
            </a:extLst>
          </p:cNvPr>
          <p:cNvSpPr/>
          <p:nvPr/>
        </p:nvSpPr>
        <p:spPr>
          <a:xfrm>
            <a:off x="7792434" y="5557052"/>
            <a:ext cx="4443363" cy="646331"/>
          </a:xfrm>
          <a:prstGeom prst="rect">
            <a:avLst/>
          </a:prstGeom>
        </p:spPr>
        <p:txBody>
          <a:bodyPr wrap="square">
            <a:spAutoFit/>
          </a:bodyPr>
          <a:lstStyle/>
          <a:p>
            <a:r>
              <a:rPr lang="en-US" sz="1200" dirty="0">
                <a:latin typeface="Calibri" panose="020F0502020204030204" pitchFamily="34" charset="0"/>
                <a:cs typeface="Calibri" panose="020F0502020204030204" pitchFamily="34" charset="0"/>
              </a:rPr>
              <a:t>Source: </a:t>
            </a:r>
            <a:r>
              <a:rPr lang="en-US" sz="1200" dirty="0" err="1">
                <a:latin typeface="Calibri" panose="020F0502020204030204" pitchFamily="34" charset="0"/>
                <a:cs typeface="Calibri" panose="020F0502020204030204" pitchFamily="34" charset="0"/>
              </a:rPr>
              <a:t>Komu</a:t>
            </a:r>
            <a:r>
              <a:rPr lang="en-US" sz="1200" dirty="0">
                <a:latin typeface="Calibri" panose="020F0502020204030204" pitchFamily="34" charset="0"/>
                <a:cs typeface="Calibri" panose="020F0502020204030204" pitchFamily="34" charset="0"/>
              </a:rPr>
              <a:t>, F and S Ramparsad (forthcoming) Urban Rental Housing Markets in Tanzania: the case of Dar </a:t>
            </a:r>
            <a:r>
              <a:rPr lang="en-US" sz="1200" dirty="0" err="1">
                <a:latin typeface="Calibri" panose="020F0502020204030204" pitchFamily="34" charset="0"/>
                <a:cs typeface="Calibri" panose="020F0502020204030204" pitchFamily="34" charset="0"/>
              </a:rPr>
              <a:t>es</a:t>
            </a:r>
            <a:r>
              <a:rPr lang="en-US" sz="1200" dirty="0">
                <a:latin typeface="Calibri" panose="020F0502020204030204" pitchFamily="34" charset="0"/>
                <a:cs typeface="Calibri" panose="020F0502020204030204" pitchFamily="34" charset="0"/>
              </a:rPr>
              <a:t> Salaam and Dodoma.  Prepared for CAHF.  </a:t>
            </a:r>
          </a:p>
        </p:txBody>
      </p:sp>
      <p:sp>
        <p:nvSpPr>
          <p:cNvPr id="2" name="Rounded Rectangle 1">
            <a:extLst>
              <a:ext uri="{FF2B5EF4-FFF2-40B4-BE49-F238E27FC236}">
                <a16:creationId xmlns:a16="http://schemas.microsoft.com/office/drawing/2014/main" id="{936834C7-A1D7-674B-B742-BB20D64023B0}"/>
              </a:ext>
            </a:extLst>
          </p:cNvPr>
          <p:cNvSpPr/>
          <p:nvPr/>
        </p:nvSpPr>
        <p:spPr bwMode="auto">
          <a:xfrm>
            <a:off x="4322617" y="1276326"/>
            <a:ext cx="3178870" cy="5065752"/>
          </a:xfrm>
          <a:prstGeom prst="roundRect">
            <a:avLst>
              <a:gd name="adj" fmla="val 13217"/>
            </a:avLst>
          </a:prstGeom>
          <a:solidFill>
            <a:srgbClr val="FF5500"/>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12065" lvl="0">
              <a:spcBef>
                <a:spcPts val="95"/>
              </a:spcBef>
              <a:tabLst>
                <a:tab pos="185420" algn="l"/>
              </a:tabLst>
            </a:pPr>
            <a:r>
              <a:rPr lang="en-US" b="1" spc="-25" dirty="0">
                <a:solidFill>
                  <a:schemeClr val="bg1"/>
                </a:solidFill>
                <a:latin typeface="Calibri" panose="020F0502020204030204" pitchFamily="34" charset="0"/>
                <a:cs typeface="Calibri" panose="020F0502020204030204" pitchFamily="34" charset="0"/>
              </a:rPr>
              <a:t>Who are small-scale landlords in Tanzania?</a:t>
            </a:r>
            <a:endParaRPr lang="en-US" dirty="0">
              <a:solidFill>
                <a:schemeClr val="bg1"/>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1600" b="1" dirty="0">
                <a:solidFill>
                  <a:schemeClr val="bg1"/>
                </a:solidFill>
                <a:latin typeface="Calibri" panose="020F0502020204030204" pitchFamily="34" charset="0"/>
                <a:cs typeface="Calibri" panose="020F0502020204030204" pitchFamily="34" charset="0"/>
              </a:rPr>
              <a:t>Individuals</a:t>
            </a:r>
            <a:r>
              <a:rPr lang="en-US" sz="1600" dirty="0">
                <a:solidFill>
                  <a:schemeClr val="bg1"/>
                </a:solidFill>
                <a:latin typeface="Calibri" panose="020F0502020204030204" pitchFamily="34" charset="0"/>
                <a:cs typeface="Calibri" panose="020F0502020204030204" pitchFamily="34" charset="0"/>
              </a:rPr>
              <a:t> whose business is not primarily rental housing </a:t>
            </a:r>
            <a:r>
              <a:rPr lang="en-US" sz="1600" b="1" dirty="0">
                <a:solidFill>
                  <a:schemeClr val="bg1"/>
                </a:solidFill>
                <a:latin typeface="Calibri" panose="020F0502020204030204" pitchFamily="34" charset="0"/>
                <a:cs typeface="Calibri" panose="020F0502020204030204" pitchFamily="34" charset="0"/>
              </a:rPr>
              <a:t>BUT </a:t>
            </a:r>
            <a:r>
              <a:rPr lang="en-US" sz="1600" dirty="0">
                <a:solidFill>
                  <a:schemeClr val="bg1"/>
                </a:solidFill>
                <a:latin typeface="Calibri" panose="020F0502020204030204" pitchFamily="34" charset="0"/>
                <a:cs typeface="Calibri" panose="020F0502020204030204" pitchFamily="34" charset="0"/>
              </a:rPr>
              <a:t>have either converted part of their dwelling units into rental units. Others develop backyard units, or extensions on the same plot of land as a rental unit. The units are not always uniform in size, or design.</a:t>
            </a:r>
          </a:p>
          <a:p>
            <a:pPr marL="285750" lvl="0" indent="-285750">
              <a:buFont typeface="Arial" panose="020B0604020202020204" pitchFamily="34" charset="0"/>
              <a:buChar char="•"/>
            </a:pPr>
            <a:r>
              <a:rPr lang="en-US" sz="1600" dirty="0">
                <a:solidFill>
                  <a:schemeClr val="bg1"/>
                </a:solidFill>
                <a:latin typeface="Calibri" panose="020F0502020204030204" pitchFamily="34" charset="0"/>
                <a:cs typeface="Calibri" panose="020F0502020204030204" pitchFamily="34" charset="0"/>
              </a:rPr>
              <a:t>Individuals whose primary business is rental housing but with limited capital, may have up to five houses usually within a plot of land, and can also be referred to as small scale landlords.</a:t>
            </a:r>
          </a:p>
        </p:txBody>
      </p:sp>
    </p:spTree>
    <p:extLst>
      <p:ext uri="{BB962C8B-B14F-4D97-AF65-F5344CB8AC3E}">
        <p14:creationId xmlns:p14="http://schemas.microsoft.com/office/powerpoint/2010/main" val="1566387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C05D-9DD6-264B-8E2A-328798EC8A34}"/>
              </a:ext>
            </a:extLst>
          </p:cNvPr>
          <p:cNvSpPr>
            <a:spLocks noGrp="1"/>
          </p:cNvSpPr>
          <p:nvPr>
            <p:ph type="title"/>
          </p:nvPr>
        </p:nvSpPr>
        <p:spPr>
          <a:xfrm>
            <a:off x="0" y="169287"/>
            <a:ext cx="12192000" cy="1143000"/>
          </a:xfrm>
        </p:spPr>
        <p:txBody>
          <a:bodyPr anchor="t"/>
          <a:lstStyle/>
          <a:p>
            <a:r>
              <a:rPr lang="en-ZA" dirty="0"/>
              <a:t>In South Africa, about a quarter ( 24.3% or 4 million) of households live in rented accommodation - </a:t>
            </a:r>
            <a:br>
              <a:rPr lang="en-ZA" dirty="0"/>
            </a:br>
            <a:endParaRPr lang="en-US" dirty="0"/>
          </a:p>
        </p:txBody>
      </p:sp>
      <p:sp>
        <p:nvSpPr>
          <p:cNvPr id="4" name="Slide Number Placeholder 3">
            <a:extLst>
              <a:ext uri="{FF2B5EF4-FFF2-40B4-BE49-F238E27FC236}">
                <a16:creationId xmlns:a16="http://schemas.microsoft.com/office/drawing/2014/main" id="{AA6917C0-53C9-F445-B51C-26FABB9A4B95}"/>
              </a:ext>
            </a:extLst>
          </p:cNvPr>
          <p:cNvSpPr>
            <a:spLocks noGrp="1"/>
          </p:cNvSpPr>
          <p:nvPr>
            <p:ph type="sldNum" sz="quarter" idx="10"/>
          </p:nvPr>
        </p:nvSpPr>
        <p:spPr/>
        <p:txBody>
          <a:bodyPr/>
          <a:lstStyle/>
          <a:p>
            <a:pPr>
              <a:defRPr/>
            </a:pPr>
            <a:fld id="{E795D144-DF08-4D08-818A-CA927861128D}" type="slidenum">
              <a:rPr lang="en-GB" smtClean="0">
                <a:solidFill>
                  <a:srgbClr val="000000"/>
                </a:solidFill>
              </a:rPr>
              <a:pPr>
                <a:defRPr/>
              </a:pPr>
              <a:t>11</a:t>
            </a:fld>
            <a:endParaRPr lang="en-GB" dirty="0">
              <a:solidFill>
                <a:srgbClr val="000000"/>
              </a:solidFill>
            </a:endParaRPr>
          </a:p>
        </p:txBody>
      </p:sp>
      <p:pic>
        <p:nvPicPr>
          <p:cNvPr id="5" name="Picture 4">
            <a:extLst>
              <a:ext uri="{FF2B5EF4-FFF2-40B4-BE49-F238E27FC236}">
                <a16:creationId xmlns:a16="http://schemas.microsoft.com/office/drawing/2014/main" id="{DD5F1862-DF52-E644-9BF1-03234291DA3B}"/>
              </a:ext>
            </a:extLst>
          </p:cNvPr>
          <p:cNvPicPr>
            <a:picLocks noChangeAspect="1"/>
          </p:cNvPicPr>
          <p:nvPr/>
        </p:nvPicPr>
        <p:blipFill>
          <a:blip r:embed="rId2"/>
          <a:stretch>
            <a:fillRect/>
          </a:stretch>
        </p:blipFill>
        <p:spPr>
          <a:xfrm>
            <a:off x="460086" y="976315"/>
            <a:ext cx="7835900" cy="5676900"/>
          </a:xfrm>
          <a:prstGeom prst="rect">
            <a:avLst/>
          </a:prstGeom>
        </p:spPr>
      </p:pic>
      <p:sp>
        <p:nvSpPr>
          <p:cNvPr id="6" name="Rounded Rectangle 5">
            <a:extLst>
              <a:ext uri="{FF2B5EF4-FFF2-40B4-BE49-F238E27FC236}">
                <a16:creationId xmlns:a16="http://schemas.microsoft.com/office/drawing/2014/main" id="{5157F8CA-C1D6-0349-B480-86F80368618E}"/>
              </a:ext>
            </a:extLst>
          </p:cNvPr>
          <p:cNvSpPr/>
          <p:nvPr/>
        </p:nvSpPr>
        <p:spPr bwMode="auto">
          <a:xfrm>
            <a:off x="8678323" y="976315"/>
            <a:ext cx="2846928" cy="3135064"/>
          </a:xfrm>
          <a:prstGeom prst="roundRect">
            <a:avLst/>
          </a:prstGeom>
          <a:solidFill>
            <a:srgbClr val="FF5500"/>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About 25% of formal dwellings are rented</a:t>
            </a:r>
          </a:p>
          <a:p>
            <a:pPr marL="0" marR="0" indent="0" algn="ctr" defTabSz="914400" rtl="0" eaLnBrk="0" fontAlgn="base" latinLnBrk="0" hangingPunct="0">
              <a:lnSpc>
                <a:spcPct val="8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cs typeface="Calibri" panose="020F0502020204030204" pitchFamily="34" charset="0"/>
              </a:rPr>
              <a:t>About 40% of informal dwellings are rented</a:t>
            </a:r>
          </a:p>
        </p:txBody>
      </p:sp>
    </p:spTree>
    <p:extLst>
      <p:ext uri="{BB962C8B-B14F-4D97-AF65-F5344CB8AC3E}">
        <p14:creationId xmlns:p14="http://schemas.microsoft.com/office/powerpoint/2010/main" val="2177470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9F0B-616B-3044-9812-5E782F7A324A}"/>
              </a:ext>
            </a:extLst>
          </p:cNvPr>
          <p:cNvSpPr>
            <a:spLocks noGrp="1"/>
          </p:cNvSpPr>
          <p:nvPr>
            <p:ph type="title"/>
          </p:nvPr>
        </p:nvSpPr>
        <p:spPr>
          <a:xfrm>
            <a:off x="121187" y="49540"/>
            <a:ext cx="11936070" cy="1143000"/>
          </a:xfrm>
        </p:spPr>
        <p:txBody>
          <a:bodyPr anchor="t"/>
          <a:lstStyle/>
          <a:p>
            <a:r>
              <a:rPr lang="en-US" dirty="0"/>
              <a:t>The South African government’s rental housing policy is focused on “social housing” – subsidised rental targeted at low-middle income earners</a:t>
            </a:r>
          </a:p>
        </p:txBody>
      </p:sp>
      <p:pic>
        <p:nvPicPr>
          <p:cNvPr id="6" name="Content Placeholder 5">
            <a:extLst>
              <a:ext uri="{FF2B5EF4-FFF2-40B4-BE49-F238E27FC236}">
                <a16:creationId xmlns:a16="http://schemas.microsoft.com/office/drawing/2014/main" id="{EB782C9B-9AED-0E44-90D9-366AD50B57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2118" y="1036677"/>
            <a:ext cx="6378661" cy="5031615"/>
          </a:xfrm>
        </p:spPr>
      </p:pic>
      <p:sp>
        <p:nvSpPr>
          <p:cNvPr id="4" name="Slide Number Placeholder 3">
            <a:extLst>
              <a:ext uri="{FF2B5EF4-FFF2-40B4-BE49-F238E27FC236}">
                <a16:creationId xmlns:a16="http://schemas.microsoft.com/office/drawing/2014/main" id="{B25BBD3A-49E8-0541-9E2B-513106978554}"/>
              </a:ext>
            </a:extLst>
          </p:cNvPr>
          <p:cNvSpPr>
            <a:spLocks noGrp="1"/>
          </p:cNvSpPr>
          <p:nvPr>
            <p:ph type="sldNum" sz="quarter" idx="10"/>
          </p:nvPr>
        </p:nvSpPr>
        <p:spPr/>
        <p:txBody>
          <a:bodyPr/>
          <a:lstStyle/>
          <a:p>
            <a:pPr>
              <a:defRPr/>
            </a:pPr>
            <a:fld id="{E795D144-DF08-4D08-818A-CA927861128D}" type="slidenum">
              <a:rPr lang="en-GB" smtClean="0">
                <a:solidFill>
                  <a:srgbClr val="000000"/>
                </a:solidFill>
              </a:rPr>
              <a:pPr>
                <a:defRPr/>
              </a:pPr>
              <a:t>12</a:t>
            </a:fld>
            <a:endParaRPr lang="en-GB" dirty="0">
              <a:solidFill>
                <a:srgbClr val="000000"/>
              </a:solidFill>
            </a:endParaRPr>
          </a:p>
        </p:txBody>
      </p:sp>
      <p:sp>
        <p:nvSpPr>
          <p:cNvPr id="7" name="Rounded Rectangle 6">
            <a:extLst>
              <a:ext uri="{FF2B5EF4-FFF2-40B4-BE49-F238E27FC236}">
                <a16:creationId xmlns:a16="http://schemas.microsoft.com/office/drawing/2014/main" id="{D8179202-ACCE-5D40-AB10-5FBD27C1B9F5}"/>
              </a:ext>
            </a:extLst>
          </p:cNvPr>
          <p:cNvSpPr/>
          <p:nvPr/>
        </p:nvSpPr>
        <p:spPr bwMode="auto">
          <a:xfrm>
            <a:off x="121186" y="1036677"/>
            <a:ext cx="3023561" cy="4845606"/>
          </a:xfrm>
          <a:prstGeom prst="roundRect">
            <a:avLst>
              <a:gd name="adj" fmla="val 10007"/>
            </a:avLst>
          </a:prstGeom>
          <a:solidFill>
            <a:srgbClr val="FF5500"/>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r>
              <a:rPr kumimoji="0" lang="en-US" sz="2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Currently, the social housing regulator </a:t>
            </a:r>
            <a:r>
              <a:rPr lang="en-US" sz="2000" b="1" dirty="0">
                <a:solidFill>
                  <a:schemeClr val="bg1"/>
                </a:solidFill>
                <a:latin typeface="Calibri" panose="020F0502020204030204" pitchFamily="34" charset="0"/>
                <a:cs typeface="Calibri" panose="020F0502020204030204" pitchFamily="34" charset="0"/>
              </a:rPr>
              <a:t>has    39 407 social housing units in its portfolio.  </a:t>
            </a:r>
            <a:endParaRPr kumimoji="0" lang="en-US" sz="2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indent="0" defTabSz="914400" rtl="0" eaLnBrk="0" fontAlgn="base" latinLnBrk="0" hangingPunct="0">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indent="0" defTabSz="914400" rtl="0" eaLnBrk="0" fontAlgn="base" latinLnBrk="0" hangingPunct="0">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The Medium Term Expenditure Framework promises the delivery of 30,000 units between 2019 – 2024, funded by a complex network of grants, equity and debt, all provided by public or publicly-supported institutions.</a:t>
            </a:r>
          </a:p>
        </p:txBody>
      </p:sp>
      <p:sp>
        <p:nvSpPr>
          <p:cNvPr id="8" name="Rounded Rectangle 7">
            <a:extLst>
              <a:ext uri="{FF2B5EF4-FFF2-40B4-BE49-F238E27FC236}">
                <a16:creationId xmlns:a16="http://schemas.microsoft.com/office/drawing/2014/main" id="{CDFC221F-555E-C849-B6B6-7104086A09D3}"/>
              </a:ext>
            </a:extLst>
          </p:cNvPr>
          <p:cNvSpPr/>
          <p:nvPr/>
        </p:nvSpPr>
        <p:spPr bwMode="auto">
          <a:xfrm>
            <a:off x="9658151" y="1036677"/>
            <a:ext cx="2399106" cy="3895487"/>
          </a:xfrm>
          <a:prstGeom prst="roundRect">
            <a:avLst>
              <a:gd name="adj" fmla="val 10007"/>
            </a:avLst>
          </a:prstGeom>
          <a:solidFill>
            <a:srgbClr val="FF5500"/>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r>
              <a:rPr kumimoji="0" lang="en-US" sz="20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Of the 4 million households who rent, the social housing portfolio constitutes less than 1%.  The promise of another 30,000 units would raise government’s programme to about 2% of the market.</a:t>
            </a:r>
          </a:p>
        </p:txBody>
      </p:sp>
    </p:spTree>
    <p:extLst>
      <p:ext uri="{BB962C8B-B14F-4D97-AF65-F5344CB8AC3E}">
        <p14:creationId xmlns:p14="http://schemas.microsoft.com/office/powerpoint/2010/main" val="2994667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55A5-F791-EA44-82EA-075C4123D228}"/>
              </a:ext>
            </a:extLst>
          </p:cNvPr>
          <p:cNvSpPr>
            <a:spLocks noGrp="1"/>
          </p:cNvSpPr>
          <p:nvPr>
            <p:ph type="title"/>
          </p:nvPr>
        </p:nvSpPr>
        <p:spPr>
          <a:xfrm>
            <a:off x="1" y="230187"/>
            <a:ext cx="2549235" cy="3759921"/>
          </a:xfrm>
        </p:spPr>
        <p:txBody>
          <a:bodyPr anchor="t"/>
          <a:lstStyle/>
          <a:p>
            <a:r>
              <a:rPr lang="en-US" sz="2800" dirty="0"/>
              <a:t>Where is everyone else?  A key driver of affordable rental housing has been TUHF Ltd.</a:t>
            </a:r>
          </a:p>
        </p:txBody>
      </p:sp>
      <p:pic>
        <p:nvPicPr>
          <p:cNvPr id="6" name="Content Placeholder 5">
            <a:extLst>
              <a:ext uri="{FF2B5EF4-FFF2-40B4-BE49-F238E27FC236}">
                <a16:creationId xmlns:a16="http://schemas.microsoft.com/office/drawing/2014/main" id="{86B0D84F-8587-4D43-9A3B-A668473B77C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544" b="23717"/>
          <a:stretch/>
        </p:blipFill>
        <p:spPr>
          <a:xfrm>
            <a:off x="3129396" y="16850"/>
            <a:ext cx="7232073" cy="6841150"/>
          </a:xfrm>
        </p:spPr>
      </p:pic>
      <p:sp>
        <p:nvSpPr>
          <p:cNvPr id="4" name="Slide Number Placeholder 3">
            <a:extLst>
              <a:ext uri="{FF2B5EF4-FFF2-40B4-BE49-F238E27FC236}">
                <a16:creationId xmlns:a16="http://schemas.microsoft.com/office/drawing/2014/main" id="{B1CCBDB4-5419-F244-B1B3-957A6688A9BA}"/>
              </a:ext>
            </a:extLst>
          </p:cNvPr>
          <p:cNvSpPr>
            <a:spLocks noGrp="1"/>
          </p:cNvSpPr>
          <p:nvPr>
            <p:ph type="sldNum" sz="quarter" idx="10"/>
          </p:nvPr>
        </p:nvSpPr>
        <p:spPr/>
        <p:txBody>
          <a:bodyPr/>
          <a:lstStyle/>
          <a:p>
            <a:pPr>
              <a:defRPr/>
            </a:pPr>
            <a:fld id="{E795D144-DF08-4D08-818A-CA927861128D}" type="slidenum">
              <a:rPr lang="en-GB" smtClean="0">
                <a:solidFill>
                  <a:srgbClr val="000000"/>
                </a:solidFill>
              </a:rPr>
              <a:pPr>
                <a:defRPr/>
              </a:pPr>
              <a:t>13</a:t>
            </a:fld>
            <a:endParaRPr lang="en-GB" dirty="0">
              <a:solidFill>
                <a:srgbClr val="000000"/>
              </a:solidFill>
            </a:endParaRPr>
          </a:p>
        </p:txBody>
      </p:sp>
    </p:spTree>
    <p:extLst>
      <p:ext uri="{BB962C8B-B14F-4D97-AF65-F5344CB8AC3E}">
        <p14:creationId xmlns:p14="http://schemas.microsoft.com/office/powerpoint/2010/main" val="3020603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388A33-FA8B-42BE-93C0-2DC24F3DC58F}"/>
              </a:ext>
            </a:extLst>
          </p:cNvPr>
          <p:cNvSpPr>
            <a:spLocks noGrp="1"/>
          </p:cNvSpPr>
          <p:nvPr>
            <p:ph type="title"/>
          </p:nvPr>
        </p:nvSpPr>
        <p:spPr>
          <a:xfrm>
            <a:off x="96713" y="39564"/>
            <a:ext cx="12095287" cy="1459572"/>
          </a:xfrm>
        </p:spPr>
        <p:txBody>
          <a:bodyPr anchor="t">
            <a:normAutofit/>
          </a:bodyPr>
          <a:lstStyle/>
          <a:p>
            <a:r>
              <a:rPr lang="en-US" sz="2800" b="1" dirty="0">
                <a:solidFill>
                  <a:schemeClr val="tx1">
                    <a:lumMod val="75000"/>
                    <a:lumOff val="25000"/>
                  </a:schemeClr>
                </a:solidFill>
                <a:latin typeface="Corbel" panose="020B0503020204020204" pitchFamily="34" charset="0"/>
              </a:rPr>
              <a:t>While they have received some state support, they have leveraged this to build a track record that can now crowd in private capital</a:t>
            </a:r>
            <a:endParaRPr lang="en-ZA" sz="2800" dirty="0">
              <a:solidFill>
                <a:schemeClr val="tx1">
                  <a:lumMod val="75000"/>
                  <a:lumOff val="25000"/>
                </a:schemeClr>
              </a:solidFill>
              <a:latin typeface="Corbel" panose="020B050302020402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FEE531C5-B813-7A40-9578-56332FBA901D}"/>
              </a:ext>
            </a:extLst>
          </p:cNvPr>
          <p:cNvPicPr>
            <a:picLocks noChangeAspect="1"/>
          </p:cNvPicPr>
          <p:nvPr/>
        </p:nvPicPr>
        <p:blipFill>
          <a:blip r:embed="rId2"/>
          <a:stretch>
            <a:fillRect/>
          </a:stretch>
        </p:blipFill>
        <p:spPr>
          <a:xfrm>
            <a:off x="-319226" y="1428105"/>
            <a:ext cx="7581418" cy="3987264"/>
          </a:xfrm>
          <a:prstGeom prst="rect">
            <a:avLst/>
          </a:prstGeom>
        </p:spPr>
      </p:pic>
      <p:sp>
        <p:nvSpPr>
          <p:cNvPr id="8" name="Rounded Rectangle 7">
            <a:extLst>
              <a:ext uri="{FF2B5EF4-FFF2-40B4-BE49-F238E27FC236}">
                <a16:creationId xmlns:a16="http://schemas.microsoft.com/office/drawing/2014/main" id="{060F8F5A-7455-E241-AF01-6CA4FF7E3A2B}"/>
              </a:ext>
            </a:extLst>
          </p:cNvPr>
          <p:cNvSpPr/>
          <p:nvPr/>
        </p:nvSpPr>
        <p:spPr>
          <a:xfrm>
            <a:off x="287566" y="5503761"/>
            <a:ext cx="11713580" cy="746568"/>
          </a:xfrm>
          <a:prstGeom prst="roundRect">
            <a:avLst/>
          </a:prstGeom>
          <a:solidFill>
            <a:srgbClr val="FF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dirty="0">
                <a:latin typeface="Corbel" panose="020B0503020204020204" pitchFamily="34" charset="0"/>
              </a:rPr>
              <a:t>“TUHF has developed from an organisation primarily reliant on bilateral debt finance to a company interested in exploring a diversity of funding types and sources.”</a:t>
            </a:r>
          </a:p>
        </p:txBody>
      </p:sp>
      <p:pic>
        <p:nvPicPr>
          <p:cNvPr id="10" name="Picture 9">
            <a:extLst>
              <a:ext uri="{FF2B5EF4-FFF2-40B4-BE49-F238E27FC236}">
                <a16:creationId xmlns:a16="http://schemas.microsoft.com/office/drawing/2014/main" id="{927F8F7D-A172-2849-A1C2-9BB43875E73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58000" y="1241268"/>
            <a:ext cx="5334000" cy="3099238"/>
          </a:xfrm>
          <a:prstGeom prst="rect">
            <a:avLst/>
          </a:prstGeom>
        </p:spPr>
      </p:pic>
      <p:sp>
        <p:nvSpPr>
          <p:cNvPr id="11" name="TextBox 10">
            <a:extLst>
              <a:ext uri="{FF2B5EF4-FFF2-40B4-BE49-F238E27FC236}">
                <a16:creationId xmlns:a16="http://schemas.microsoft.com/office/drawing/2014/main" id="{B08E8F27-1015-6C42-82CF-5905669219FD}"/>
              </a:ext>
            </a:extLst>
          </p:cNvPr>
          <p:cNvSpPr txBox="1"/>
          <p:nvPr/>
        </p:nvSpPr>
        <p:spPr>
          <a:xfrm>
            <a:off x="6858000" y="4433104"/>
            <a:ext cx="5249119" cy="461665"/>
          </a:xfrm>
          <a:prstGeom prst="rect">
            <a:avLst/>
          </a:prstGeom>
          <a:noFill/>
        </p:spPr>
        <p:txBody>
          <a:bodyPr wrap="square" rtlCol="0">
            <a:spAutoFit/>
          </a:bodyPr>
          <a:lstStyle/>
          <a:p>
            <a:r>
              <a:rPr lang="en-US" sz="1200" b="1" dirty="0">
                <a:latin typeface="Corbel" panose="020B0503020204020204" pitchFamily="34" charset="0"/>
              </a:rPr>
              <a:t>Debt capital: TUHF lender analysis based on data from TUHF Integrated Annual Report 2018</a:t>
            </a:r>
          </a:p>
        </p:txBody>
      </p:sp>
      <p:sp>
        <p:nvSpPr>
          <p:cNvPr id="12" name="TextBox 11">
            <a:extLst>
              <a:ext uri="{FF2B5EF4-FFF2-40B4-BE49-F238E27FC236}">
                <a16:creationId xmlns:a16="http://schemas.microsoft.com/office/drawing/2014/main" id="{4E9DD648-F168-2A4D-844B-21B499BB62F4}"/>
              </a:ext>
            </a:extLst>
          </p:cNvPr>
          <p:cNvSpPr txBox="1"/>
          <p:nvPr/>
        </p:nvSpPr>
        <p:spPr>
          <a:xfrm>
            <a:off x="594295" y="6427113"/>
            <a:ext cx="11100122" cy="430887"/>
          </a:xfrm>
          <a:prstGeom prst="rect">
            <a:avLst/>
          </a:prstGeom>
          <a:noFill/>
        </p:spPr>
        <p:txBody>
          <a:bodyPr wrap="square" rtlCol="0">
            <a:spAutoFit/>
          </a:bodyPr>
          <a:lstStyle/>
          <a:p>
            <a:r>
              <a:rPr lang="en-US" sz="1100" dirty="0">
                <a:latin typeface="Corbel" panose="020B0503020204020204" pitchFamily="34" charset="0"/>
              </a:rPr>
              <a:t>See Rebel Group (2019) Case Study 15 - Raising Capital to Regenerate Inner Cities: the case of TUHF Holdings (Pty) Ltd on </a:t>
            </a:r>
            <a:r>
              <a:rPr lang="en-US" sz="1100" dirty="0">
                <a:latin typeface="Corbel" panose="020B0503020204020204" pitchFamily="34" charset="0"/>
                <a:hlinkClick r:id="rId4"/>
              </a:rPr>
              <a:t>http://housingfinanceafrica.org/documents/case-study-15-raising-capital-to-regenerate-inner-cities-the-case-of-tuhf-holdings-pty-limited/</a:t>
            </a:r>
            <a:r>
              <a:rPr lang="en-US" sz="1100" dirty="0">
                <a:latin typeface="Corbel" panose="020B0503020204020204" pitchFamily="34" charset="0"/>
              </a:rPr>
              <a:t>  </a:t>
            </a:r>
          </a:p>
        </p:txBody>
      </p:sp>
      <p:sp>
        <p:nvSpPr>
          <p:cNvPr id="13" name="Right Brace 12">
            <a:extLst>
              <a:ext uri="{FF2B5EF4-FFF2-40B4-BE49-F238E27FC236}">
                <a16:creationId xmlns:a16="http://schemas.microsoft.com/office/drawing/2014/main" id="{C6EECA7E-F340-8F40-AE30-0E4572726D5F}"/>
              </a:ext>
            </a:extLst>
          </p:cNvPr>
          <p:cNvSpPr/>
          <p:nvPr/>
        </p:nvSpPr>
        <p:spPr>
          <a:xfrm rot="16200000">
            <a:off x="1319515" y="3546329"/>
            <a:ext cx="347240" cy="1426310"/>
          </a:xfrm>
          <a:prstGeom prst="rightBrace">
            <a:avLst>
              <a:gd name="adj1" fmla="val 4166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a:extLst>
              <a:ext uri="{FF2B5EF4-FFF2-40B4-BE49-F238E27FC236}">
                <a16:creationId xmlns:a16="http://schemas.microsoft.com/office/drawing/2014/main" id="{44FCAFFA-5CF1-1C4E-AB56-D43BFA9BA188}"/>
              </a:ext>
            </a:extLst>
          </p:cNvPr>
          <p:cNvSpPr/>
          <p:nvPr/>
        </p:nvSpPr>
        <p:spPr>
          <a:xfrm rot="16200000">
            <a:off x="2752537" y="2191166"/>
            <a:ext cx="590310" cy="1682804"/>
          </a:xfrm>
          <a:prstGeom prst="rightBrace">
            <a:avLst>
              <a:gd name="adj1" fmla="val 13657"/>
              <a:gd name="adj2" fmla="val 4782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a:extLst>
              <a:ext uri="{FF2B5EF4-FFF2-40B4-BE49-F238E27FC236}">
                <a16:creationId xmlns:a16="http://schemas.microsoft.com/office/drawing/2014/main" id="{ADAE74D7-5198-F849-9CAB-E102BE7CE9C2}"/>
              </a:ext>
            </a:extLst>
          </p:cNvPr>
          <p:cNvSpPr/>
          <p:nvPr/>
        </p:nvSpPr>
        <p:spPr>
          <a:xfrm rot="16200000">
            <a:off x="4166577" y="1137869"/>
            <a:ext cx="590310" cy="1682804"/>
          </a:xfrm>
          <a:prstGeom prst="rightBrace">
            <a:avLst>
              <a:gd name="adj1" fmla="val 13657"/>
              <a:gd name="adj2" fmla="val 4782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F1E6426B-2796-8541-8E11-5024339A35DC}"/>
              </a:ext>
            </a:extLst>
          </p:cNvPr>
          <p:cNvSpPr txBox="1"/>
          <p:nvPr/>
        </p:nvSpPr>
        <p:spPr>
          <a:xfrm>
            <a:off x="1238491" y="3778087"/>
            <a:ext cx="671332" cy="307777"/>
          </a:xfrm>
          <a:prstGeom prst="rect">
            <a:avLst/>
          </a:prstGeom>
          <a:noFill/>
        </p:spPr>
        <p:txBody>
          <a:bodyPr wrap="square" rtlCol="0">
            <a:spAutoFit/>
          </a:bodyPr>
          <a:lstStyle/>
          <a:p>
            <a:r>
              <a:rPr lang="en-US" sz="1400" b="1" dirty="0">
                <a:solidFill>
                  <a:schemeClr val="tx2">
                    <a:lumMod val="75000"/>
                    <a:lumOff val="25000"/>
                  </a:schemeClr>
                </a:solidFill>
                <a:latin typeface="Corbel" panose="020B0503020204020204" pitchFamily="34" charset="0"/>
              </a:rPr>
              <a:t>NGO</a:t>
            </a:r>
          </a:p>
        </p:txBody>
      </p:sp>
      <p:sp>
        <p:nvSpPr>
          <p:cNvPr id="17" name="TextBox 16">
            <a:extLst>
              <a:ext uri="{FF2B5EF4-FFF2-40B4-BE49-F238E27FC236}">
                <a16:creationId xmlns:a16="http://schemas.microsoft.com/office/drawing/2014/main" id="{B1FF51AF-6896-A843-A37D-321F3769A9B1}"/>
              </a:ext>
            </a:extLst>
          </p:cNvPr>
          <p:cNvSpPr txBox="1"/>
          <p:nvPr/>
        </p:nvSpPr>
        <p:spPr>
          <a:xfrm>
            <a:off x="2219193" y="2459405"/>
            <a:ext cx="1689904" cy="307777"/>
          </a:xfrm>
          <a:prstGeom prst="rect">
            <a:avLst/>
          </a:prstGeom>
          <a:noFill/>
        </p:spPr>
        <p:txBody>
          <a:bodyPr wrap="square" rtlCol="0">
            <a:spAutoFit/>
          </a:bodyPr>
          <a:lstStyle/>
          <a:p>
            <a:r>
              <a:rPr lang="en-US" sz="1400" b="1" dirty="0">
                <a:solidFill>
                  <a:schemeClr val="tx2">
                    <a:lumMod val="75000"/>
                    <a:lumOff val="25000"/>
                  </a:schemeClr>
                </a:solidFill>
                <a:latin typeface="Corbel" panose="020B0503020204020204" pitchFamily="34" charset="0"/>
              </a:rPr>
              <a:t>Private company</a:t>
            </a:r>
          </a:p>
        </p:txBody>
      </p:sp>
      <p:sp>
        <p:nvSpPr>
          <p:cNvPr id="18" name="TextBox 17">
            <a:extLst>
              <a:ext uri="{FF2B5EF4-FFF2-40B4-BE49-F238E27FC236}">
                <a16:creationId xmlns:a16="http://schemas.microsoft.com/office/drawing/2014/main" id="{93158679-1D88-8544-A32A-15AB04AA08A0}"/>
              </a:ext>
            </a:extLst>
          </p:cNvPr>
          <p:cNvSpPr txBox="1"/>
          <p:nvPr/>
        </p:nvSpPr>
        <p:spPr>
          <a:xfrm>
            <a:off x="3760864" y="1402476"/>
            <a:ext cx="1689904" cy="307777"/>
          </a:xfrm>
          <a:prstGeom prst="rect">
            <a:avLst/>
          </a:prstGeom>
          <a:noFill/>
        </p:spPr>
        <p:txBody>
          <a:bodyPr wrap="square" rtlCol="0">
            <a:spAutoFit/>
          </a:bodyPr>
          <a:lstStyle/>
          <a:p>
            <a:r>
              <a:rPr lang="en-US" sz="1400" b="1" dirty="0">
                <a:solidFill>
                  <a:schemeClr val="tx2">
                    <a:lumMod val="75000"/>
                    <a:lumOff val="25000"/>
                  </a:schemeClr>
                </a:solidFill>
                <a:latin typeface="Corbel" panose="020B0503020204020204" pitchFamily="34" charset="0"/>
              </a:rPr>
              <a:t>Public company</a:t>
            </a:r>
          </a:p>
        </p:txBody>
      </p:sp>
      <p:sp>
        <p:nvSpPr>
          <p:cNvPr id="19" name="Rectangle 18">
            <a:extLst>
              <a:ext uri="{FF2B5EF4-FFF2-40B4-BE49-F238E27FC236}">
                <a16:creationId xmlns:a16="http://schemas.microsoft.com/office/drawing/2014/main" id="{8BEE6922-2F4C-7042-8D9F-E9F63621F19E}"/>
              </a:ext>
            </a:extLst>
          </p:cNvPr>
          <p:cNvSpPr/>
          <p:nvPr/>
        </p:nvSpPr>
        <p:spPr>
          <a:xfrm>
            <a:off x="0" y="1398435"/>
            <a:ext cx="3620638" cy="276999"/>
          </a:xfrm>
          <a:prstGeom prst="rect">
            <a:avLst/>
          </a:prstGeom>
        </p:spPr>
        <p:txBody>
          <a:bodyPr wrap="square">
            <a:spAutoFit/>
          </a:bodyPr>
          <a:lstStyle/>
          <a:p>
            <a:r>
              <a:rPr lang="en-US" sz="1200" b="1" dirty="0">
                <a:latin typeface="Corbel" panose="020B0503020204020204" pitchFamily="34" charset="0"/>
              </a:rPr>
              <a:t>TUHF’s funding structure (2005 - 2019)</a:t>
            </a:r>
          </a:p>
        </p:txBody>
      </p:sp>
    </p:spTree>
    <p:extLst>
      <p:ext uri="{BB962C8B-B14F-4D97-AF65-F5344CB8AC3E}">
        <p14:creationId xmlns:p14="http://schemas.microsoft.com/office/powerpoint/2010/main" val="1818898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8840.JPG">
            <a:extLst>
              <a:ext uri="{FF2B5EF4-FFF2-40B4-BE49-F238E27FC236}">
                <a16:creationId xmlns:a16="http://schemas.microsoft.com/office/drawing/2014/main" id="{CD04632A-30E6-0640-A604-3E33E86D08C2}"/>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0" y="0"/>
            <a:ext cx="12192000" cy="6838462"/>
          </a:xfrm>
          <a:prstGeom prst="rect">
            <a:avLst/>
          </a:prstGeom>
        </p:spPr>
      </p:pic>
      <p:sp>
        <p:nvSpPr>
          <p:cNvPr id="6" name="TextBox 5">
            <a:extLst>
              <a:ext uri="{FF2B5EF4-FFF2-40B4-BE49-F238E27FC236}">
                <a16:creationId xmlns:a16="http://schemas.microsoft.com/office/drawing/2014/main" id="{12C86B86-775C-4F40-8C39-FA794F6927E3}"/>
              </a:ext>
            </a:extLst>
          </p:cNvPr>
          <p:cNvSpPr txBox="1"/>
          <p:nvPr/>
        </p:nvSpPr>
        <p:spPr>
          <a:xfrm>
            <a:off x="7812537" y="19538"/>
            <a:ext cx="4379463" cy="523220"/>
          </a:xfrm>
          <a:prstGeom prst="rect">
            <a:avLst/>
          </a:prstGeom>
          <a:noFill/>
        </p:spPr>
        <p:txBody>
          <a:bodyPr wrap="square" rtlCol="0">
            <a:spAutoFit/>
          </a:bodyPr>
          <a:lstStyle/>
          <a:p>
            <a:r>
              <a:rPr lang="en-US" sz="2800" dirty="0">
                <a:solidFill>
                  <a:srgbClr val="FF5500"/>
                </a:solidFill>
                <a:latin typeface="Calibri" charset="0"/>
                <a:ea typeface="Calibri" charset="0"/>
                <a:cs typeface="Calibri" charset="0"/>
              </a:rPr>
              <a:t>Johannesburg, South Africa</a:t>
            </a:r>
          </a:p>
        </p:txBody>
      </p:sp>
      <p:sp>
        <p:nvSpPr>
          <p:cNvPr id="10" name="Rounded Rectangle 9">
            <a:extLst>
              <a:ext uri="{FF2B5EF4-FFF2-40B4-BE49-F238E27FC236}">
                <a16:creationId xmlns:a16="http://schemas.microsoft.com/office/drawing/2014/main" id="{77C8DB6A-05C4-8D46-A809-2EBF841DBA7F}"/>
              </a:ext>
            </a:extLst>
          </p:cNvPr>
          <p:cNvSpPr/>
          <p:nvPr/>
        </p:nvSpPr>
        <p:spPr bwMode="auto">
          <a:xfrm>
            <a:off x="145412" y="4549967"/>
            <a:ext cx="6751148" cy="2107763"/>
          </a:xfrm>
          <a:prstGeom prst="roundRect">
            <a:avLst>
              <a:gd name="adj" fmla="val 14451"/>
            </a:avLst>
          </a:prstGeom>
          <a:solidFill>
            <a:srgbClr val="FFFFFF">
              <a:alpha val="67843"/>
            </a:srgbClr>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r>
              <a:rPr lang="en-US" sz="2000" dirty="0">
                <a:latin typeface="Calibri" panose="020F0502020204030204" pitchFamily="34" charset="0"/>
                <a:cs typeface="Calibri" panose="020F0502020204030204" pitchFamily="34" charset="0"/>
              </a:rPr>
              <a:t>More housing is built incrementally than by any other means, and the </a:t>
            </a:r>
            <a:r>
              <a:rPr lang="en-US" sz="2000" b="1" dirty="0">
                <a:solidFill>
                  <a:srgbClr val="FF5500"/>
                </a:solidFill>
                <a:latin typeface="Calibri" panose="020F0502020204030204" pitchFamily="34" charset="0"/>
                <a:cs typeface="Calibri" panose="020F0502020204030204" pitchFamily="34" charset="0"/>
              </a:rPr>
              <a:t>small scale rental market </a:t>
            </a:r>
            <a:r>
              <a:rPr lang="en-US" sz="2000" dirty="0">
                <a:latin typeface="Calibri" panose="020F0502020204030204" pitchFamily="34" charset="0"/>
                <a:cs typeface="Calibri" panose="020F0502020204030204" pitchFamily="34" charset="0"/>
              </a:rPr>
              <a:t>creates entrepreneurial opportunities for otherwise unemployed households, while delivering affordable accommodation at a greater scale than traditional mechanisms.  </a:t>
            </a:r>
            <a:r>
              <a:rPr lang="en-US" sz="2000" b="1" dirty="0">
                <a:solidFill>
                  <a:srgbClr val="FF5500"/>
                </a:solidFill>
                <a:latin typeface="Calibri" panose="020F0502020204030204" pitchFamily="34" charset="0"/>
                <a:cs typeface="Calibri" panose="020F0502020204030204" pitchFamily="34" charset="0"/>
              </a:rPr>
              <a:t>Home based enterprises </a:t>
            </a:r>
            <a:r>
              <a:rPr lang="en-US" sz="2000" dirty="0">
                <a:latin typeface="Calibri" panose="020F0502020204030204" pitchFamily="34" charset="0"/>
                <a:cs typeface="Calibri" panose="020F0502020204030204" pitchFamily="34" charset="0"/>
              </a:rPr>
              <a:t>create income streams that can further support housing investment.</a:t>
            </a:r>
            <a:endParaRPr kumimoji="0" 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31BD6FC-41FE-7F43-898F-71EE53C37C98}"/>
              </a:ext>
            </a:extLst>
          </p:cNvPr>
          <p:cNvSpPr txBox="1"/>
          <p:nvPr/>
        </p:nvSpPr>
        <p:spPr>
          <a:xfrm>
            <a:off x="145412" y="2870112"/>
            <a:ext cx="2190164" cy="1600438"/>
          </a:xfrm>
          <a:prstGeom prst="rect">
            <a:avLst/>
          </a:prstGeom>
          <a:noFill/>
        </p:spPr>
        <p:txBody>
          <a:bodyPr wrap="square" rtlCol="0">
            <a:spAutoFit/>
          </a:bodyPr>
          <a:lstStyle/>
          <a:p>
            <a:r>
              <a:rPr lang="en-US" sz="1400" b="1" dirty="0">
                <a:solidFill>
                  <a:srgbClr val="92D050"/>
                </a:solidFill>
              </a:rPr>
              <a:t>Original home, delivered by the state in 1994 as part of a national subsidy programme for qualifying beneficiaries</a:t>
            </a:r>
          </a:p>
        </p:txBody>
      </p:sp>
      <p:sp>
        <p:nvSpPr>
          <p:cNvPr id="12" name="TextBox 11">
            <a:extLst>
              <a:ext uri="{FF2B5EF4-FFF2-40B4-BE49-F238E27FC236}">
                <a16:creationId xmlns:a16="http://schemas.microsoft.com/office/drawing/2014/main" id="{836C6029-ABBB-DC48-A26C-045107474A90}"/>
              </a:ext>
            </a:extLst>
          </p:cNvPr>
          <p:cNvSpPr txBox="1"/>
          <p:nvPr/>
        </p:nvSpPr>
        <p:spPr>
          <a:xfrm>
            <a:off x="8240972" y="1590319"/>
            <a:ext cx="1343702" cy="2246769"/>
          </a:xfrm>
          <a:prstGeom prst="rect">
            <a:avLst/>
          </a:prstGeom>
          <a:noFill/>
        </p:spPr>
        <p:txBody>
          <a:bodyPr wrap="square" rtlCol="0">
            <a:spAutoFit/>
          </a:bodyPr>
          <a:lstStyle/>
          <a:p>
            <a:r>
              <a:rPr lang="en-US" sz="1400" b="1" dirty="0">
                <a:solidFill>
                  <a:srgbClr val="92D050"/>
                </a:solidFill>
              </a:rPr>
              <a:t>Land rights created opportunity to locate a container refurbished as a convenience store, selling bread &amp; milk</a:t>
            </a:r>
          </a:p>
        </p:txBody>
      </p:sp>
      <p:sp>
        <p:nvSpPr>
          <p:cNvPr id="13" name="TextBox 12">
            <a:extLst>
              <a:ext uri="{FF2B5EF4-FFF2-40B4-BE49-F238E27FC236}">
                <a16:creationId xmlns:a16="http://schemas.microsoft.com/office/drawing/2014/main" id="{32BA89A4-147F-A640-B82F-FF85AEEE9983}"/>
              </a:ext>
            </a:extLst>
          </p:cNvPr>
          <p:cNvSpPr txBox="1"/>
          <p:nvPr/>
        </p:nvSpPr>
        <p:spPr>
          <a:xfrm>
            <a:off x="3757109" y="897821"/>
            <a:ext cx="2190164" cy="1384995"/>
          </a:xfrm>
          <a:prstGeom prst="rect">
            <a:avLst/>
          </a:prstGeom>
          <a:noFill/>
        </p:spPr>
        <p:txBody>
          <a:bodyPr wrap="square" rtlCol="0">
            <a:spAutoFit/>
          </a:bodyPr>
          <a:lstStyle/>
          <a:p>
            <a:r>
              <a:rPr lang="en-US" sz="1400" b="1" dirty="0">
                <a:solidFill>
                  <a:srgbClr val="92D050"/>
                </a:solidFill>
              </a:rPr>
              <a:t>Income stream from the convenience store created cashflow to service construction of backyard rental units</a:t>
            </a:r>
          </a:p>
        </p:txBody>
      </p:sp>
      <p:sp>
        <p:nvSpPr>
          <p:cNvPr id="14" name="Rounded Rectangle 13">
            <a:extLst>
              <a:ext uri="{FF2B5EF4-FFF2-40B4-BE49-F238E27FC236}">
                <a16:creationId xmlns:a16="http://schemas.microsoft.com/office/drawing/2014/main" id="{F2A48EBA-6B6C-5F4C-88E5-883880169BAA}"/>
              </a:ext>
            </a:extLst>
          </p:cNvPr>
          <p:cNvSpPr/>
          <p:nvPr/>
        </p:nvSpPr>
        <p:spPr bwMode="auto">
          <a:xfrm>
            <a:off x="7190509" y="4549966"/>
            <a:ext cx="4846088" cy="1773198"/>
          </a:xfrm>
          <a:prstGeom prst="roundRect">
            <a:avLst>
              <a:gd name="adj" fmla="val 14451"/>
            </a:avLst>
          </a:prstGeom>
          <a:solidFill>
            <a:srgbClr val="FFFFFF">
              <a:alpha val="67843"/>
            </a:srgbClr>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r>
              <a:rPr lang="en-US" sz="2000" dirty="0">
                <a:latin typeface="Calibri" panose="020F0502020204030204" pitchFamily="34" charset="0"/>
                <a:cs typeface="Calibri" panose="020F0502020204030204" pitchFamily="34" charset="0"/>
              </a:rPr>
              <a:t>It is estimated that 15% of all rental units in South Africa – 595 000 units – are provided by individuals in the backyards of their homes.  This delivery sector is not supported by the social housing policy.</a:t>
            </a:r>
            <a:endParaRPr kumimoji="0" 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2428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2">
            <a:extLst>
              <a:ext uri="{FF2B5EF4-FFF2-40B4-BE49-F238E27FC236}">
                <a16:creationId xmlns:a16="http://schemas.microsoft.com/office/drawing/2014/main" id="{85B70296-A8A0-4ABB-B1A6-AA7C12EAA583}"/>
              </a:ext>
            </a:extLst>
          </p:cNvPr>
          <p:cNvSpPr>
            <a:spLocks noChangeArrowheads="1"/>
          </p:cNvSpPr>
          <p:nvPr/>
        </p:nvSpPr>
        <p:spPr bwMode="auto">
          <a:xfrm>
            <a:off x="7260604" y="2404462"/>
            <a:ext cx="2012045" cy="1976381"/>
          </a:xfrm>
          <a:prstGeom prst="ellipse">
            <a:avLst/>
          </a:prstGeom>
          <a:solidFill>
            <a:schemeClr val="tx2">
              <a:lumMod val="75000"/>
            </a:schemeClr>
          </a:solidFill>
          <a:ln w="9525">
            <a:noFill/>
            <a:round/>
            <a:headEnd/>
            <a:tailEnd/>
          </a:ln>
        </p:spPr>
        <p:txBody>
          <a:bodyPr anchor="ctr"/>
          <a:lstStyle/>
          <a:p>
            <a:pPr algn="ctr" eaLnBrk="0" hangingPunct="0">
              <a:defRPr/>
            </a:pPr>
            <a:r>
              <a:rPr lang="en-US" sz="1400" b="1" dirty="0">
                <a:solidFill>
                  <a:prstClr val="white"/>
                </a:solidFill>
                <a:latin typeface="Calibri" panose="020F0502020204030204" pitchFamily="34" charset="0"/>
                <a:cs typeface="Calibri" panose="020F0502020204030204" pitchFamily="34" charset="0"/>
              </a:rPr>
              <a:t>Offtake</a:t>
            </a:r>
          </a:p>
          <a:p>
            <a:pPr algn="ctr" eaLnBrk="0" hangingPunct="0">
              <a:defRPr/>
            </a:pPr>
            <a:r>
              <a:rPr lang="en-US" sz="1400" dirty="0">
                <a:solidFill>
                  <a:prstClr val="white"/>
                </a:solidFill>
                <a:latin typeface="Calibri" panose="020F0502020204030204" pitchFamily="34" charset="0"/>
                <a:cs typeface="Calibri" panose="020F0502020204030204" pitchFamily="34" charset="0"/>
              </a:rPr>
              <a:t>Rental</a:t>
            </a:r>
          </a:p>
          <a:p>
            <a:pPr marL="171450" indent="-171450" algn="ctr" eaLnBrk="0" hangingPunct="0">
              <a:buFont typeface="Arial" panose="020B0604020202020204" pitchFamily="34" charset="0"/>
              <a:buChar char="•"/>
              <a:defRPr/>
            </a:pPr>
            <a:r>
              <a:rPr lang="en-US" sz="1400" dirty="0">
                <a:solidFill>
                  <a:prstClr val="white"/>
                </a:solidFill>
                <a:latin typeface="Calibri" panose="020F0502020204030204" pitchFamily="34" charset="0"/>
                <a:cs typeface="Calibri" panose="020F0502020204030204" pitchFamily="34" charset="0"/>
              </a:rPr>
              <a:t>Consumer protection issues</a:t>
            </a:r>
          </a:p>
        </p:txBody>
      </p:sp>
      <p:sp>
        <p:nvSpPr>
          <p:cNvPr id="2" name="Title 1">
            <a:extLst>
              <a:ext uri="{FF2B5EF4-FFF2-40B4-BE49-F238E27FC236}">
                <a16:creationId xmlns:a16="http://schemas.microsoft.com/office/drawing/2014/main" id="{185A8255-A4EB-4C8E-B34B-E5644F30055E}"/>
              </a:ext>
            </a:extLst>
          </p:cNvPr>
          <p:cNvSpPr>
            <a:spLocks noGrp="1"/>
          </p:cNvSpPr>
          <p:nvPr>
            <p:ph type="title"/>
          </p:nvPr>
        </p:nvSpPr>
        <p:spPr>
          <a:xfrm>
            <a:off x="148855" y="93044"/>
            <a:ext cx="9161101" cy="734018"/>
          </a:xfrm>
        </p:spPr>
        <p:txBody>
          <a:bodyPr anchor="t"/>
          <a:lstStyle/>
          <a:p>
            <a:r>
              <a:rPr lang="en-GB" dirty="0">
                <a:solidFill>
                  <a:schemeClr val="tx1">
                    <a:lumMod val="75000"/>
                    <a:lumOff val="25000"/>
                  </a:schemeClr>
                </a:solidFill>
              </a:rPr>
              <a:t>Policy &amp; product opportunities exist along the value chain</a:t>
            </a:r>
            <a:endParaRPr lang="en-KE" dirty="0">
              <a:solidFill>
                <a:schemeClr val="tx1">
                  <a:lumMod val="75000"/>
                  <a:lumOff val="25000"/>
                </a:schemeClr>
              </a:solidFill>
            </a:endParaRPr>
          </a:p>
        </p:txBody>
      </p:sp>
      <p:sp>
        <p:nvSpPr>
          <p:cNvPr id="5" name="Oval 2">
            <a:extLst>
              <a:ext uri="{FF2B5EF4-FFF2-40B4-BE49-F238E27FC236}">
                <a16:creationId xmlns:a16="http://schemas.microsoft.com/office/drawing/2014/main" id="{655491B2-0BF8-46CB-8BA9-458C66D40C2B}"/>
              </a:ext>
            </a:extLst>
          </p:cNvPr>
          <p:cNvSpPr>
            <a:spLocks noChangeArrowheads="1"/>
          </p:cNvSpPr>
          <p:nvPr/>
        </p:nvSpPr>
        <p:spPr bwMode="auto">
          <a:xfrm>
            <a:off x="0" y="2405653"/>
            <a:ext cx="1958116" cy="1994046"/>
          </a:xfrm>
          <a:prstGeom prst="ellipse">
            <a:avLst/>
          </a:prstGeom>
          <a:solidFill>
            <a:schemeClr val="accent2">
              <a:lumMod val="50000"/>
            </a:schemeClr>
          </a:solidFill>
          <a:ln w="9525">
            <a:noFill/>
            <a:round/>
            <a:headEnd/>
            <a:tailEnd/>
          </a:ln>
        </p:spPr>
        <p:txBody>
          <a:bodyPr anchor="ctr"/>
          <a:lstStyle/>
          <a:p>
            <a:pPr algn="ctr" eaLnBrk="0" hangingPunct="0">
              <a:defRPr/>
            </a:pPr>
            <a:r>
              <a:rPr lang="en-US" sz="1400" b="1" dirty="0">
                <a:solidFill>
                  <a:prstClr val="white"/>
                </a:solidFill>
                <a:latin typeface="Calibri" panose="020F0502020204030204" pitchFamily="34" charset="0"/>
                <a:cs typeface="Calibri" panose="020F0502020204030204" pitchFamily="34" charset="0"/>
              </a:rPr>
              <a:t>Land Assembly</a:t>
            </a:r>
          </a:p>
          <a:p>
            <a:pPr marL="171450" indent="-171450" algn="ctr" eaLnBrk="0" hangingPunct="0">
              <a:buFont typeface="Arial" panose="020B0604020202020204" pitchFamily="34" charset="0"/>
              <a:buChar char="•"/>
              <a:defRPr/>
            </a:pPr>
            <a:r>
              <a:rPr lang="en-US" sz="1400" dirty="0">
                <a:solidFill>
                  <a:prstClr val="white"/>
                </a:solidFill>
                <a:latin typeface="Calibri" panose="020F0502020204030204" pitchFamily="34" charset="0"/>
                <a:cs typeface="Calibri" panose="020F0502020204030204" pitchFamily="34" charset="0"/>
              </a:rPr>
              <a:t>Private land, historically held or newly purchased, small parcels</a:t>
            </a:r>
            <a:endParaRPr lang="en-US" sz="1050" dirty="0">
              <a:solidFill>
                <a:prstClr val="white"/>
              </a:solidFill>
              <a:latin typeface="Calibri" panose="020F0502020204030204" pitchFamily="34" charset="0"/>
              <a:cs typeface="Calibri" panose="020F0502020204030204" pitchFamily="34" charset="0"/>
            </a:endParaRPr>
          </a:p>
        </p:txBody>
      </p:sp>
      <p:sp>
        <p:nvSpPr>
          <p:cNvPr id="6" name="Oval 2">
            <a:extLst>
              <a:ext uri="{FF2B5EF4-FFF2-40B4-BE49-F238E27FC236}">
                <a16:creationId xmlns:a16="http://schemas.microsoft.com/office/drawing/2014/main" id="{69CD65A9-1674-428D-9225-6E9F7B7DC512}"/>
              </a:ext>
            </a:extLst>
          </p:cNvPr>
          <p:cNvSpPr>
            <a:spLocks noChangeArrowheads="1"/>
          </p:cNvSpPr>
          <p:nvPr/>
        </p:nvSpPr>
        <p:spPr bwMode="auto">
          <a:xfrm>
            <a:off x="1544282" y="2430075"/>
            <a:ext cx="1941145" cy="1959692"/>
          </a:xfrm>
          <a:prstGeom prst="ellipse">
            <a:avLst/>
          </a:prstGeom>
          <a:solidFill>
            <a:schemeClr val="accent2">
              <a:lumMod val="75000"/>
            </a:schemeClr>
          </a:solidFill>
          <a:ln w="9525">
            <a:noFill/>
            <a:round/>
            <a:headEnd/>
            <a:tailEnd/>
          </a:ln>
        </p:spPr>
        <p:txBody>
          <a:bodyPr anchor="ctr"/>
          <a:lstStyle/>
          <a:p>
            <a:pPr eaLnBrk="0" hangingPunct="0">
              <a:defRPr/>
            </a:pPr>
            <a:endParaRPr lang="en-US" sz="2000" b="1" dirty="0">
              <a:solidFill>
                <a:prstClr val="white"/>
              </a:solidFill>
              <a:latin typeface="Calibri" panose="020F0502020204030204" pitchFamily="34" charset="0"/>
              <a:cs typeface="Calibri" panose="020F0502020204030204" pitchFamily="34" charset="0"/>
            </a:endParaRPr>
          </a:p>
          <a:p>
            <a:pPr eaLnBrk="0" hangingPunct="0">
              <a:defRPr/>
            </a:pPr>
            <a:r>
              <a:rPr lang="en-US" sz="1400" b="1" dirty="0">
                <a:solidFill>
                  <a:prstClr val="white"/>
                </a:solidFill>
                <a:latin typeface="Calibri" panose="020F0502020204030204" pitchFamily="34" charset="0"/>
                <a:cs typeface="Calibri" panose="020F0502020204030204" pitchFamily="34" charset="0"/>
              </a:rPr>
              <a:t>Title / Tenure</a:t>
            </a:r>
          </a:p>
          <a:p>
            <a:pPr marL="171450" indent="-171450" eaLnBrk="0" hangingPunct="0">
              <a:buFont typeface="Arial" panose="020B0604020202020204" pitchFamily="34" charset="0"/>
              <a:buChar char="•"/>
              <a:defRPr/>
            </a:pPr>
            <a:r>
              <a:rPr lang="en-US" sz="1400" dirty="0">
                <a:solidFill>
                  <a:prstClr val="white"/>
                </a:solidFill>
                <a:latin typeface="Calibri" panose="020F0502020204030204" pitchFamily="34" charset="0"/>
                <a:cs typeface="Calibri" panose="020F0502020204030204" pitchFamily="34" charset="0"/>
              </a:rPr>
              <a:t>Clean registered title</a:t>
            </a:r>
          </a:p>
        </p:txBody>
      </p:sp>
      <p:sp>
        <p:nvSpPr>
          <p:cNvPr id="7" name="Oval 2">
            <a:extLst>
              <a:ext uri="{FF2B5EF4-FFF2-40B4-BE49-F238E27FC236}">
                <a16:creationId xmlns:a16="http://schemas.microsoft.com/office/drawing/2014/main" id="{568C3F04-9C86-41E7-AF3F-9E0A6337D424}"/>
              </a:ext>
            </a:extLst>
          </p:cNvPr>
          <p:cNvSpPr>
            <a:spLocks noChangeArrowheads="1"/>
          </p:cNvSpPr>
          <p:nvPr/>
        </p:nvSpPr>
        <p:spPr bwMode="auto">
          <a:xfrm>
            <a:off x="2874585" y="2211094"/>
            <a:ext cx="2777030" cy="2578614"/>
          </a:xfrm>
          <a:prstGeom prst="ellipse">
            <a:avLst/>
          </a:prstGeom>
          <a:solidFill>
            <a:srgbClr val="FF5500"/>
          </a:solidFill>
          <a:ln w="9525">
            <a:noFill/>
            <a:round/>
            <a:headEnd/>
            <a:tailEnd/>
          </a:ln>
        </p:spPr>
        <p:txBody>
          <a:bodyPr anchor="ctr"/>
          <a:lstStyle/>
          <a:p>
            <a:pPr algn="ctr" eaLnBrk="0" hangingPunct="0">
              <a:defRPr/>
            </a:pPr>
            <a:r>
              <a:rPr lang="en-US" sz="1400" b="1" dirty="0">
                <a:solidFill>
                  <a:prstClr val="white"/>
                </a:solidFill>
                <a:latin typeface="Calibri" panose="020F0502020204030204" pitchFamily="34" charset="0"/>
                <a:cs typeface="Calibri" panose="020F0502020204030204" pitchFamily="34" charset="0"/>
              </a:rPr>
              <a:t>Infrastructure</a:t>
            </a:r>
          </a:p>
          <a:p>
            <a:pPr marL="171450" indent="-171450" algn="ctr" eaLnBrk="0" hangingPunct="0">
              <a:buFont typeface="Arial" panose="020B0604020202020204" pitchFamily="34" charset="0"/>
              <a:buChar char="•"/>
              <a:defRPr/>
            </a:pPr>
            <a:r>
              <a:rPr lang="en-US" sz="1400" dirty="0">
                <a:solidFill>
                  <a:prstClr val="white"/>
                </a:solidFill>
                <a:latin typeface="Calibri" panose="020F0502020204030204" pitchFamily="34" charset="0"/>
                <a:cs typeface="Calibri" panose="020F0502020204030204" pitchFamily="34" charset="0"/>
              </a:rPr>
              <a:t>Varying provision. </a:t>
            </a:r>
          </a:p>
          <a:p>
            <a:pPr marL="171450" indent="-171450" algn="ctr" eaLnBrk="0" hangingPunct="0">
              <a:buFont typeface="Arial" panose="020B0604020202020204" pitchFamily="34" charset="0"/>
              <a:buChar char="•"/>
              <a:defRPr/>
            </a:pPr>
            <a:r>
              <a:rPr lang="en-US" sz="1400" dirty="0">
                <a:solidFill>
                  <a:prstClr val="white"/>
                </a:solidFill>
                <a:latin typeface="Calibri" panose="020F0502020204030204" pitchFamily="34" charset="0"/>
                <a:cs typeface="Calibri" panose="020F0502020204030204" pitchFamily="34" charset="0"/>
              </a:rPr>
              <a:t>Water and electricity typically provided, separate meters paid by tenants typical. </a:t>
            </a:r>
          </a:p>
          <a:p>
            <a:pPr marL="171450" indent="-171450" algn="ctr" eaLnBrk="0" hangingPunct="0">
              <a:buFont typeface="Arial" panose="020B0604020202020204" pitchFamily="34" charset="0"/>
              <a:buChar char="•"/>
              <a:defRPr/>
            </a:pPr>
            <a:r>
              <a:rPr lang="en-US" sz="1400" dirty="0">
                <a:solidFill>
                  <a:prstClr val="white"/>
                </a:solidFill>
                <a:latin typeface="Calibri" panose="020F0502020204030204" pitchFamily="34" charset="0"/>
                <a:cs typeface="Calibri" panose="020F0502020204030204" pitchFamily="34" charset="0"/>
              </a:rPr>
              <a:t>Sewage usually to soak pit which is exhausted regularly. </a:t>
            </a:r>
          </a:p>
          <a:p>
            <a:pPr marL="171450" indent="-171450" algn="ctr" eaLnBrk="0" hangingPunct="0">
              <a:buFont typeface="Arial" panose="020B0604020202020204" pitchFamily="34" charset="0"/>
              <a:buChar char="•"/>
              <a:defRPr/>
            </a:pPr>
            <a:r>
              <a:rPr lang="en-US" sz="1400" dirty="0">
                <a:solidFill>
                  <a:prstClr val="white"/>
                </a:solidFill>
                <a:latin typeface="Calibri" panose="020F0502020204030204" pitchFamily="34" charset="0"/>
                <a:cs typeface="Calibri" panose="020F0502020204030204" pitchFamily="34" charset="0"/>
              </a:rPr>
              <a:t>No parking</a:t>
            </a:r>
          </a:p>
        </p:txBody>
      </p:sp>
      <p:sp>
        <p:nvSpPr>
          <p:cNvPr id="8" name="Oval 2">
            <a:extLst>
              <a:ext uri="{FF2B5EF4-FFF2-40B4-BE49-F238E27FC236}">
                <a16:creationId xmlns:a16="http://schemas.microsoft.com/office/drawing/2014/main" id="{EA6360CE-FAD3-4FEC-B791-818BF77C6E35}"/>
              </a:ext>
            </a:extLst>
          </p:cNvPr>
          <p:cNvSpPr>
            <a:spLocks noChangeArrowheads="1"/>
          </p:cNvSpPr>
          <p:nvPr/>
        </p:nvSpPr>
        <p:spPr bwMode="auto">
          <a:xfrm>
            <a:off x="5253781" y="2115098"/>
            <a:ext cx="2628605" cy="2713833"/>
          </a:xfrm>
          <a:prstGeom prst="ellipse">
            <a:avLst/>
          </a:prstGeom>
          <a:solidFill>
            <a:schemeClr val="accent4"/>
          </a:solidFill>
          <a:ln w="9525">
            <a:noFill/>
            <a:round/>
            <a:headEnd/>
            <a:tailEnd/>
          </a:ln>
        </p:spPr>
        <p:txBody>
          <a:bodyPr anchor="ctr"/>
          <a:lstStyle/>
          <a:p>
            <a:pPr algn="ctr" eaLnBrk="0" hangingPunct="0">
              <a:defRPr/>
            </a:pPr>
            <a:endParaRPr lang="en-US" sz="1400" b="1" dirty="0">
              <a:solidFill>
                <a:prstClr val="white"/>
              </a:solidFill>
              <a:latin typeface="Calibri" panose="020F0502020204030204" pitchFamily="34" charset="0"/>
              <a:cs typeface="Calibri" panose="020F0502020204030204" pitchFamily="34" charset="0"/>
            </a:endParaRPr>
          </a:p>
          <a:p>
            <a:pPr algn="ctr" eaLnBrk="0" hangingPunct="0">
              <a:defRPr/>
            </a:pPr>
            <a:r>
              <a:rPr lang="en-US" sz="1400" b="1" dirty="0">
                <a:solidFill>
                  <a:prstClr val="white"/>
                </a:solidFill>
                <a:latin typeface="Calibri" panose="020F0502020204030204" pitchFamily="34" charset="0"/>
                <a:cs typeface="Calibri" panose="020F0502020204030204" pitchFamily="34" charset="0"/>
              </a:rPr>
              <a:t>Construction</a:t>
            </a:r>
          </a:p>
          <a:p>
            <a:pPr marL="171450" indent="-171450" algn="ctr" eaLnBrk="0" hangingPunct="0">
              <a:buFont typeface="Arial" panose="020B0604020202020204" pitchFamily="34" charset="0"/>
              <a:buChar char="•"/>
              <a:defRPr/>
            </a:pPr>
            <a:r>
              <a:rPr lang="en-US" sz="1400" dirty="0">
                <a:solidFill>
                  <a:prstClr val="white"/>
                </a:solidFill>
                <a:latin typeface="Calibri" panose="020F0502020204030204" pitchFamily="34" charset="0"/>
                <a:cs typeface="Calibri" panose="020F0502020204030204" pitchFamily="34" charset="0"/>
              </a:rPr>
              <a:t>Piecemeal construction</a:t>
            </a:r>
          </a:p>
          <a:p>
            <a:pPr marL="171450" indent="-171450" algn="ctr" eaLnBrk="0" hangingPunct="0">
              <a:buFont typeface="Arial" panose="020B0604020202020204" pitchFamily="34" charset="0"/>
              <a:buChar char="•"/>
              <a:defRPr/>
            </a:pPr>
            <a:r>
              <a:rPr lang="en-US" sz="1400" dirty="0">
                <a:solidFill>
                  <a:prstClr val="white"/>
                </a:solidFill>
                <a:latin typeface="Calibri" panose="020F0502020204030204" pitchFamily="34" charset="0"/>
                <a:cs typeface="Calibri" panose="020F0502020204030204" pitchFamily="34" charset="0"/>
              </a:rPr>
              <a:t>Cheaper as purchase materials and hire labour with savings on VAT, contractor profit, no provision of amenities</a:t>
            </a:r>
          </a:p>
        </p:txBody>
      </p:sp>
      <p:sp>
        <p:nvSpPr>
          <p:cNvPr id="10" name="Oval 2">
            <a:extLst>
              <a:ext uri="{FF2B5EF4-FFF2-40B4-BE49-F238E27FC236}">
                <a16:creationId xmlns:a16="http://schemas.microsoft.com/office/drawing/2014/main" id="{93D60CDD-9AD1-45FF-9FFA-017435A2D86B}"/>
              </a:ext>
            </a:extLst>
          </p:cNvPr>
          <p:cNvSpPr>
            <a:spLocks noChangeArrowheads="1"/>
          </p:cNvSpPr>
          <p:nvPr/>
        </p:nvSpPr>
        <p:spPr bwMode="auto">
          <a:xfrm>
            <a:off x="8712961" y="2441632"/>
            <a:ext cx="1957327" cy="1948135"/>
          </a:xfrm>
          <a:prstGeom prst="ellipse">
            <a:avLst/>
          </a:prstGeom>
          <a:solidFill>
            <a:schemeClr val="bg2">
              <a:lumMod val="75000"/>
            </a:schemeClr>
          </a:solidFill>
          <a:ln w="9525">
            <a:noFill/>
            <a:round/>
            <a:headEnd/>
            <a:tailEnd/>
          </a:ln>
        </p:spPr>
        <p:txBody>
          <a:bodyPr anchor="ctr"/>
          <a:lstStyle/>
          <a:p>
            <a:pPr algn="ctr" eaLnBrk="0" hangingPunct="0">
              <a:defRPr/>
            </a:pPr>
            <a:r>
              <a:rPr lang="en-US" sz="1400" b="1" dirty="0">
                <a:solidFill>
                  <a:schemeClr val="bg1"/>
                </a:solidFill>
                <a:latin typeface="Calibri" panose="020F0502020204030204" pitchFamily="34" charset="0"/>
                <a:cs typeface="Calibri" panose="020F0502020204030204" pitchFamily="34" charset="0"/>
              </a:rPr>
              <a:t>Maintenance &amp; Management</a:t>
            </a:r>
          </a:p>
          <a:p>
            <a:pPr marL="171450" indent="-171450" algn="ctr" eaLnBrk="0" hangingPunct="0">
              <a:buFont typeface="Arial" panose="020B0604020202020204" pitchFamily="34" charset="0"/>
              <a:buChar char="•"/>
              <a:defRPr/>
            </a:pPr>
            <a:r>
              <a:rPr lang="en-US" sz="1400" dirty="0">
                <a:solidFill>
                  <a:schemeClr val="bg1"/>
                </a:solidFill>
                <a:latin typeface="Calibri" panose="020F0502020204030204" pitchFamily="34" charset="0"/>
                <a:cs typeface="Calibri" panose="020F0502020204030204" pitchFamily="34" charset="0"/>
              </a:rPr>
              <a:t>Limited provision</a:t>
            </a:r>
          </a:p>
        </p:txBody>
      </p:sp>
      <p:sp>
        <p:nvSpPr>
          <p:cNvPr id="11" name="Oval 2">
            <a:extLst>
              <a:ext uri="{FF2B5EF4-FFF2-40B4-BE49-F238E27FC236}">
                <a16:creationId xmlns:a16="http://schemas.microsoft.com/office/drawing/2014/main" id="{032BB3D1-46FD-401E-8DD6-0192D584126A}"/>
              </a:ext>
            </a:extLst>
          </p:cNvPr>
          <p:cNvSpPr>
            <a:spLocks noChangeArrowheads="1"/>
          </p:cNvSpPr>
          <p:nvPr/>
        </p:nvSpPr>
        <p:spPr bwMode="auto">
          <a:xfrm>
            <a:off x="10214634" y="2407173"/>
            <a:ext cx="1977366" cy="1982594"/>
          </a:xfrm>
          <a:prstGeom prst="ellipse">
            <a:avLst/>
          </a:prstGeom>
          <a:solidFill>
            <a:schemeClr val="tx1">
              <a:lumMod val="65000"/>
              <a:lumOff val="35000"/>
            </a:schemeClr>
          </a:solidFill>
          <a:ln w="9525">
            <a:noFill/>
            <a:round/>
            <a:headEnd/>
            <a:tailEnd/>
          </a:ln>
        </p:spPr>
        <p:txBody>
          <a:bodyPr anchor="ctr"/>
          <a:lstStyle/>
          <a:p>
            <a:pPr algn="ctr" eaLnBrk="0" hangingPunct="0">
              <a:defRPr/>
            </a:pPr>
            <a:r>
              <a:rPr lang="en-US" sz="1400" b="1" dirty="0">
                <a:solidFill>
                  <a:schemeClr val="bg1"/>
                </a:solidFill>
                <a:latin typeface="Calibri" panose="020F0502020204030204" pitchFamily="34" charset="0"/>
                <a:cs typeface="Calibri" panose="020F0502020204030204" pitchFamily="34" charset="0"/>
              </a:rPr>
              <a:t>Socio-economic infrastructure/ planning</a:t>
            </a:r>
          </a:p>
          <a:p>
            <a:pPr marL="171450" indent="-171450" algn="ctr" eaLnBrk="0" hangingPunct="0">
              <a:buFont typeface="Arial" panose="020B0604020202020204" pitchFamily="34" charset="0"/>
              <a:buChar char="•"/>
              <a:defRPr/>
            </a:pPr>
            <a:r>
              <a:rPr lang="en-US" sz="1400" dirty="0">
                <a:solidFill>
                  <a:schemeClr val="bg1"/>
                </a:solidFill>
                <a:latin typeface="Calibri" panose="020F0502020204030204" pitchFamily="34" charset="0"/>
                <a:cs typeface="Calibri" panose="020F0502020204030204" pitchFamily="34" charset="0"/>
              </a:rPr>
              <a:t> Buildings closer to main road command higher rents</a:t>
            </a:r>
          </a:p>
        </p:txBody>
      </p:sp>
      <p:sp>
        <p:nvSpPr>
          <p:cNvPr id="20" name="Rectangle 19">
            <a:extLst>
              <a:ext uri="{FF2B5EF4-FFF2-40B4-BE49-F238E27FC236}">
                <a16:creationId xmlns:a16="http://schemas.microsoft.com/office/drawing/2014/main" id="{4C66B636-78DE-453B-9F7D-3C7478593114}"/>
              </a:ext>
            </a:extLst>
          </p:cNvPr>
          <p:cNvSpPr/>
          <p:nvPr/>
        </p:nvSpPr>
        <p:spPr>
          <a:xfrm>
            <a:off x="212209" y="5250789"/>
            <a:ext cx="11361556" cy="1607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5500"/>
                </a:solidFill>
                <a:latin typeface="Calibri" panose="020F0502020204030204" pitchFamily="34" charset="0"/>
                <a:cs typeface="Calibri" panose="020F0502020204030204" pitchFamily="34" charset="0"/>
              </a:rPr>
              <a:t>Enabling Framework: </a:t>
            </a:r>
          </a:p>
          <a:p>
            <a:pPr marL="285750" indent="-285750">
              <a:buFont typeface="Arial" panose="020B0604020202020204" pitchFamily="34" charset="0"/>
              <a:buChar char="•"/>
            </a:pPr>
            <a:r>
              <a:rPr lang="en-US" sz="2400" b="1" dirty="0">
                <a:solidFill>
                  <a:srgbClr val="FF5500"/>
                </a:solidFill>
                <a:latin typeface="Calibri" panose="020F0502020204030204" pitchFamily="34" charset="0"/>
                <a:cs typeface="Calibri" panose="020F0502020204030204" pitchFamily="34" charset="0"/>
              </a:rPr>
              <a:t>Mechanisms to achieve quality, sustainability, durability </a:t>
            </a:r>
            <a:r>
              <a:rPr lang="en-US" sz="2400" b="1" i="1" dirty="0">
                <a:solidFill>
                  <a:srgbClr val="FF5500"/>
                </a:solidFill>
                <a:latin typeface="Calibri" panose="020F0502020204030204" pitchFamily="34" charset="0"/>
                <a:cs typeface="Calibri" panose="020F0502020204030204" pitchFamily="34" charset="0"/>
              </a:rPr>
              <a:t>and</a:t>
            </a:r>
            <a:r>
              <a:rPr lang="en-US" sz="2400" b="1" dirty="0">
                <a:solidFill>
                  <a:srgbClr val="FF5500"/>
                </a:solidFill>
                <a:latin typeface="Calibri" panose="020F0502020204030204" pitchFamily="34" charset="0"/>
                <a:cs typeface="Calibri" panose="020F0502020204030204" pitchFamily="34" charset="0"/>
              </a:rPr>
              <a:t> affordability, together</a:t>
            </a:r>
          </a:p>
          <a:p>
            <a:pPr marL="285750" indent="-285750">
              <a:buFont typeface="Arial" panose="020B0604020202020204" pitchFamily="34" charset="0"/>
              <a:buChar char="•"/>
            </a:pPr>
            <a:r>
              <a:rPr lang="en-US" sz="2400" b="1" dirty="0">
                <a:solidFill>
                  <a:srgbClr val="FF5500"/>
                </a:solidFill>
                <a:latin typeface="Calibri" panose="020F0502020204030204" pitchFamily="34" charset="0"/>
                <a:cs typeface="Calibri" panose="020F0502020204030204" pitchFamily="34" charset="0"/>
              </a:rPr>
              <a:t>Explicit attention to small scale landlords / housing entrepreneurs</a:t>
            </a:r>
          </a:p>
          <a:p>
            <a:pPr marL="285750" indent="-285750">
              <a:buFont typeface="Arial" panose="020B0604020202020204" pitchFamily="34" charset="0"/>
              <a:buChar char="•"/>
            </a:pPr>
            <a:r>
              <a:rPr lang="en-US" sz="2400" b="1" dirty="0">
                <a:solidFill>
                  <a:srgbClr val="FF5500"/>
                </a:solidFill>
                <a:latin typeface="Calibri" panose="020F0502020204030204" pitchFamily="34" charset="0"/>
                <a:cs typeface="Calibri" panose="020F0502020204030204" pitchFamily="34" charset="0"/>
              </a:rPr>
              <a:t>Urban infill infrastructure to respond to increased densities</a:t>
            </a:r>
          </a:p>
          <a:p>
            <a:pPr marL="285750" indent="-285750">
              <a:buFont typeface="Arial" panose="020B0604020202020204" pitchFamily="34" charset="0"/>
              <a:buChar char="•"/>
            </a:pPr>
            <a:endParaRPr lang="en-US" sz="2400" b="1" dirty="0">
              <a:solidFill>
                <a:srgbClr val="FF5500"/>
              </a:solidFill>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2AA9EB3F-8ED7-4B72-AD60-9B6B61D35C22}"/>
              </a:ext>
            </a:extLst>
          </p:cNvPr>
          <p:cNvSpPr/>
          <p:nvPr/>
        </p:nvSpPr>
        <p:spPr>
          <a:xfrm>
            <a:off x="220981" y="1014349"/>
            <a:ext cx="11344012" cy="743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75000"/>
                    <a:lumOff val="25000"/>
                  </a:schemeClr>
                </a:solidFill>
                <a:latin typeface="Calibri" panose="020F0502020204030204" pitchFamily="34" charset="0"/>
                <a:cs typeface="Calibri" panose="020F0502020204030204" pitchFamily="34" charset="0"/>
              </a:rPr>
              <a:t>Financing products: </a:t>
            </a:r>
          </a:p>
          <a:p>
            <a:pPr marL="285750" indent="-285750">
              <a:buFont typeface="Arial" panose="020B0604020202020204" pitchFamily="34" charset="0"/>
              <a:buChar char="•"/>
            </a:pPr>
            <a:r>
              <a:rPr lang="en-US" dirty="0">
                <a:solidFill>
                  <a:schemeClr val="tx1">
                    <a:lumMod val="75000"/>
                    <a:lumOff val="25000"/>
                  </a:schemeClr>
                </a:solidFill>
                <a:latin typeface="Calibri" panose="020F0502020204030204" pitchFamily="34" charset="0"/>
                <a:cs typeface="Calibri" panose="020F0502020204030204" pitchFamily="34" charset="0"/>
              </a:rPr>
              <a:t>Financing for small landlord buildings once complete as long as rental stream can cover mortgage instalments. </a:t>
            </a:r>
          </a:p>
          <a:p>
            <a:pPr marL="285750" indent="-285750">
              <a:buFont typeface="Arial" panose="020B0604020202020204" pitchFamily="34" charset="0"/>
              <a:buChar char="•"/>
            </a:pPr>
            <a:r>
              <a:rPr lang="en-US" dirty="0">
                <a:solidFill>
                  <a:schemeClr val="tx1">
                    <a:lumMod val="75000"/>
                    <a:lumOff val="25000"/>
                  </a:schemeClr>
                </a:solidFill>
                <a:latin typeface="Calibri" panose="020F0502020204030204" pitchFamily="34" charset="0"/>
                <a:cs typeface="Calibri" panose="020F0502020204030204" pitchFamily="34" charset="0"/>
              </a:rPr>
              <a:t>Equity support for new market entrants</a:t>
            </a:r>
          </a:p>
          <a:p>
            <a:pPr marL="285750" indent="-285750">
              <a:buFont typeface="Arial" panose="020B0604020202020204" pitchFamily="34" charset="0"/>
              <a:buChar char="•"/>
            </a:pPr>
            <a:r>
              <a:rPr lang="en-US" dirty="0">
                <a:solidFill>
                  <a:schemeClr val="tx1">
                    <a:lumMod val="75000"/>
                    <a:lumOff val="25000"/>
                  </a:schemeClr>
                </a:solidFill>
                <a:latin typeface="Calibri" panose="020F0502020204030204" pitchFamily="34" charset="0"/>
                <a:cs typeface="Calibri" panose="020F0502020204030204" pitchFamily="34" charset="0"/>
              </a:rPr>
              <a:t>Green construction methodologies with financing products</a:t>
            </a:r>
          </a:p>
          <a:p>
            <a:pPr marL="285750" indent="-285750">
              <a:buFont typeface="Arial" panose="020B0604020202020204" pitchFamily="34" charset="0"/>
              <a:buChar char="•"/>
            </a:pPr>
            <a:r>
              <a:rPr lang="en-US" dirty="0">
                <a:solidFill>
                  <a:schemeClr val="tx1">
                    <a:lumMod val="75000"/>
                    <a:lumOff val="25000"/>
                  </a:schemeClr>
                </a:solidFill>
                <a:latin typeface="Calibri" panose="020F0502020204030204" pitchFamily="34" charset="0"/>
                <a:cs typeface="Calibri" panose="020F0502020204030204" pitchFamily="34" charset="0"/>
              </a:rPr>
              <a:t>Limited bank supervision on compliance with regulations (average to poor buildings also financed)</a:t>
            </a:r>
            <a:endParaRPr lang="en-KE"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2" name="Slide Number Placeholder 11">
            <a:extLst>
              <a:ext uri="{FF2B5EF4-FFF2-40B4-BE49-F238E27FC236}">
                <a16:creationId xmlns:a16="http://schemas.microsoft.com/office/drawing/2014/main" id="{4B98F28A-3016-0845-9406-C79B637A89D4}"/>
              </a:ext>
            </a:extLst>
          </p:cNvPr>
          <p:cNvSpPr>
            <a:spLocks noGrp="1"/>
          </p:cNvSpPr>
          <p:nvPr>
            <p:ph type="sldNum" sz="quarter" idx="12"/>
          </p:nvPr>
        </p:nvSpPr>
        <p:spPr/>
        <p:txBody>
          <a:bodyPr/>
          <a:lstStyle/>
          <a:p>
            <a:fld id="{96268EEB-170D-403C-A4F4-1B09E5C3CDE7}" type="slidenum">
              <a:rPr lang="en-KE" smtClean="0"/>
              <a:t>16</a:t>
            </a:fld>
            <a:endParaRPr lang="en-KE"/>
          </a:p>
        </p:txBody>
      </p:sp>
    </p:spTree>
    <p:extLst>
      <p:ext uri="{BB962C8B-B14F-4D97-AF65-F5344CB8AC3E}">
        <p14:creationId xmlns:p14="http://schemas.microsoft.com/office/powerpoint/2010/main" val="3860446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627FB5-D606-4CF5-AC2E-E2DF82DC27BD}"/>
              </a:ext>
            </a:extLst>
          </p:cNvPr>
          <p:cNvSpPr/>
          <p:nvPr/>
        </p:nvSpPr>
        <p:spPr bwMode="auto">
          <a:xfrm>
            <a:off x="10163175" y="6267450"/>
            <a:ext cx="2028825" cy="590550"/>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ZA" sz="1200" b="0" i="0" u="none" strike="noStrike" cap="none" normalizeH="0" baseline="0" dirty="0">
              <a:ln>
                <a:noFill/>
              </a:ln>
              <a:solidFill>
                <a:schemeClr val="tx1"/>
              </a:solidFill>
              <a:effectLst/>
              <a:latin typeface="Tahoma" pitchFamily="34" charset="0"/>
            </a:endParaRPr>
          </a:p>
        </p:txBody>
      </p:sp>
      <p:sp>
        <p:nvSpPr>
          <p:cNvPr id="2" name="Title 1">
            <a:extLst>
              <a:ext uri="{FF2B5EF4-FFF2-40B4-BE49-F238E27FC236}">
                <a16:creationId xmlns:a16="http://schemas.microsoft.com/office/drawing/2014/main" id="{7D4D375E-A0CD-4BA2-90CD-BA16EBA1E3C5}"/>
              </a:ext>
            </a:extLst>
          </p:cNvPr>
          <p:cNvSpPr>
            <a:spLocks noGrp="1"/>
          </p:cNvSpPr>
          <p:nvPr>
            <p:ph type="title"/>
          </p:nvPr>
        </p:nvSpPr>
        <p:spPr>
          <a:xfrm>
            <a:off x="0" y="230188"/>
            <a:ext cx="12081163" cy="1143000"/>
          </a:xfrm>
        </p:spPr>
        <p:txBody>
          <a:bodyPr anchor="t"/>
          <a:lstStyle/>
          <a:p>
            <a:r>
              <a:rPr lang="en-ZA" dirty="0"/>
              <a:t>Policy and product development in support of affordable rental housing markets must be evidence-based if it is to meet the actual need and leverage the very real opportunities.  There are significant data gaps.</a:t>
            </a:r>
          </a:p>
        </p:txBody>
      </p:sp>
      <p:graphicFrame>
        <p:nvGraphicFramePr>
          <p:cNvPr id="5" name="Content Placeholder 4">
            <a:extLst>
              <a:ext uri="{FF2B5EF4-FFF2-40B4-BE49-F238E27FC236}">
                <a16:creationId xmlns:a16="http://schemas.microsoft.com/office/drawing/2014/main" id="{526CC97A-63E1-479C-97FF-BEEECE70A6EB}"/>
              </a:ext>
            </a:extLst>
          </p:cNvPr>
          <p:cNvGraphicFramePr>
            <a:graphicFrameLocks noGrp="1"/>
          </p:cNvGraphicFramePr>
          <p:nvPr>
            <p:ph idx="1"/>
            <p:extLst>
              <p:ext uri="{D42A27DB-BD31-4B8C-83A1-F6EECF244321}">
                <p14:modId xmlns:p14="http://schemas.microsoft.com/office/powerpoint/2010/main" val="238956850"/>
              </p:ext>
            </p:extLst>
          </p:nvPr>
        </p:nvGraphicFramePr>
        <p:xfrm>
          <a:off x="9134475" y="1587499"/>
          <a:ext cx="2828925" cy="5050864"/>
        </p:xfrm>
        <a:graphic>
          <a:graphicData uri="http://schemas.openxmlformats.org/drawingml/2006/table">
            <a:tbl>
              <a:tblPr firstRow="1" bandRow="1">
                <a:tableStyleId>{5C22544A-7EE6-4342-B048-85BDC9FD1C3A}</a:tableStyleId>
              </a:tblPr>
              <a:tblGrid>
                <a:gridCol w="2828925">
                  <a:extLst>
                    <a:ext uri="{9D8B030D-6E8A-4147-A177-3AD203B41FA5}">
                      <a16:colId xmlns:a16="http://schemas.microsoft.com/office/drawing/2014/main" val="3789121921"/>
                    </a:ext>
                  </a:extLst>
                </a:gridCol>
              </a:tblGrid>
              <a:tr h="3047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1" dirty="0">
                          <a:solidFill>
                            <a:schemeClr val="bg1"/>
                          </a:solidFill>
                        </a:rPr>
                        <a:t>DEMAND</a:t>
                      </a:r>
                    </a:p>
                  </a:txBody>
                  <a:tcPr>
                    <a:lnL w="12700" cap="flat" cmpd="sng" algn="ctr">
                      <a:solidFill>
                        <a:srgbClr val="F5B829"/>
                      </a:solidFill>
                      <a:prstDash val="solid"/>
                      <a:round/>
                      <a:headEnd type="none" w="med" len="med"/>
                      <a:tailEnd type="none" w="med" len="med"/>
                    </a:lnL>
                    <a:lnR w="12700" cap="flat" cmpd="sng" algn="ctr">
                      <a:solidFill>
                        <a:srgbClr val="F5B829"/>
                      </a:solidFill>
                      <a:prstDash val="solid"/>
                      <a:round/>
                      <a:headEnd type="none" w="med" len="med"/>
                      <a:tailEnd type="none" w="med" len="med"/>
                    </a:lnR>
                    <a:lnT w="12700" cap="flat" cmpd="sng" algn="ctr">
                      <a:solidFill>
                        <a:srgbClr val="F5B829"/>
                      </a:solidFill>
                      <a:prstDash val="solid"/>
                      <a:round/>
                      <a:headEnd type="none" w="med" len="med"/>
                      <a:tailEnd type="none" w="med" len="med"/>
                    </a:lnT>
                    <a:lnB w="12700" cap="flat" cmpd="sng" algn="ctr">
                      <a:solidFill>
                        <a:srgbClr val="F5B829"/>
                      </a:solidFill>
                      <a:prstDash val="solid"/>
                      <a:round/>
                      <a:headEnd type="none" w="med" len="med"/>
                      <a:tailEnd type="none" w="med" len="med"/>
                    </a:lnB>
                    <a:solidFill>
                      <a:srgbClr val="F5B829"/>
                    </a:solidFill>
                  </a:tcPr>
                </a:tc>
                <a:extLst>
                  <a:ext uri="{0D108BD9-81ED-4DB2-BD59-A6C34878D82A}">
                    <a16:rowId xmlns:a16="http://schemas.microsoft.com/office/drawing/2014/main" val="2642618290"/>
                  </a:ext>
                </a:extLst>
              </a:tr>
              <a:tr h="4746064">
                <a:tc>
                  <a:txBody>
                    <a:bodyPr/>
                    <a:lstStyle/>
                    <a:p>
                      <a:pPr>
                        <a:spcBef>
                          <a:spcPts val="600"/>
                        </a:spcBef>
                      </a:pPr>
                      <a:r>
                        <a:rPr lang="en-US" sz="1200" b="1" dirty="0">
                          <a:solidFill>
                            <a:schemeClr val="bg1">
                              <a:lumMod val="50000"/>
                            </a:schemeClr>
                          </a:solidFill>
                        </a:rPr>
                        <a:t>Current housing situation</a:t>
                      </a:r>
                    </a:p>
                    <a:p>
                      <a:pPr marL="91440" indent="-91440">
                        <a:spcBef>
                          <a:spcPts val="600"/>
                        </a:spcBef>
                        <a:buFont typeface="Wingdings" panose="05000000000000000000" pitchFamily="2" charset="2"/>
                        <a:buChar char="§"/>
                      </a:pPr>
                      <a:r>
                        <a:rPr lang="en-US" sz="1200" dirty="0">
                          <a:solidFill>
                            <a:schemeClr val="bg1">
                              <a:lumMod val="50000"/>
                            </a:schemeClr>
                          </a:solidFill>
                        </a:rPr>
                        <a:t>Housing stock and backlog</a:t>
                      </a:r>
                    </a:p>
                    <a:p>
                      <a:pPr marL="91440" indent="-91440">
                        <a:spcBef>
                          <a:spcPts val="600"/>
                        </a:spcBef>
                        <a:buFont typeface="Wingdings" panose="05000000000000000000" pitchFamily="2" charset="2"/>
                        <a:buChar char="§"/>
                      </a:pPr>
                      <a:r>
                        <a:rPr lang="en-US" sz="1200" dirty="0">
                          <a:solidFill>
                            <a:schemeClr val="bg1">
                              <a:lumMod val="50000"/>
                            </a:schemeClr>
                          </a:solidFill>
                        </a:rPr>
                        <a:t>Key elements in the housing value chain that have an impact on housing markets</a:t>
                      </a:r>
                    </a:p>
                    <a:p>
                      <a:pPr marL="91440" indent="-91440">
                        <a:spcBef>
                          <a:spcPts val="600"/>
                        </a:spcBef>
                        <a:buFont typeface="Wingdings" panose="05000000000000000000" pitchFamily="2" charset="2"/>
                        <a:buChar char="§"/>
                      </a:pPr>
                      <a:r>
                        <a:rPr lang="en-US" sz="1200" dirty="0">
                          <a:solidFill>
                            <a:schemeClr val="bg1">
                              <a:lumMod val="50000"/>
                            </a:schemeClr>
                          </a:solidFill>
                        </a:rPr>
                        <a:t>Land ownership and tenure status</a:t>
                      </a:r>
                    </a:p>
                    <a:p>
                      <a:pPr marL="91440" indent="-91440">
                        <a:spcBef>
                          <a:spcPts val="600"/>
                        </a:spcBef>
                        <a:buFont typeface="Wingdings" panose="05000000000000000000" pitchFamily="2" charset="2"/>
                        <a:buChar char="§"/>
                      </a:pPr>
                      <a:r>
                        <a:rPr lang="en-US" sz="1200" dirty="0">
                          <a:solidFill>
                            <a:schemeClr val="bg1">
                              <a:lumMod val="50000"/>
                            </a:schemeClr>
                          </a:solidFill>
                        </a:rPr>
                        <a:t>Type of dwellings and dwelling conditions</a:t>
                      </a:r>
                    </a:p>
                    <a:p>
                      <a:pPr marL="91440" indent="-91440">
                        <a:spcBef>
                          <a:spcPts val="600"/>
                        </a:spcBef>
                        <a:buFont typeface="Wingdings" panose="05000000000000000000" pitchFamily="2" charset="2"/>
                        <a:buChar char="§"/>
                      </a:pPr>
                      <a:r>
                        <a:rPr lang="en-US" sz="1200" dirty="0">
                          <a:solidFill>
                            <a:schemeClr val="bg1">
                              <a:lumMod val="50000"/>
                            </a:schemeClr>
                          </a:solidFill>
                        </a:rPr>
                        <a:t>Household</a:t>
                      </a:r>
                      <a:r>
                        <a:rPr lang="en-US" sz="1200" baseline="0" dirty="0">
                          <a:solidFill>
                            <a:schemeClr val="bg1">
                              <a:lumMod val="50000"/>
                            </a:schemeClr>
                          </a:solidFill>
                        </a:rPr>
                        <a:t> characteristics</a:t>
                      </a:r>
                    </a:p>
                    <a:p>
                      <a:pPr marL="91440" indent="-91440">
                        <a:spcBef>
                          <a:spcPts val="600"/>
                        </a:spcBef>
                        <a:buFont typeface="Wingdings" panose="05000000000000000000" pitchFamily="2" charset="2"/>
                        <a:buChar char="§"/>
                      </a:pPr>
                      <a:endParaRPr lang="en-US" sz="200" b="1" dirty="0">
                        <a:solidFill>
                          <a:schemeClr val="bg1">
                            <a:lumMod val="50000"/>
                          </a:schemeClr>
                        </a:solidFill>
                      </a:endParaRPr>
                    </a:p>
                    <a:p>
                      <a:pPr>
                        <a:spcBef>
                          <a:spcPts val="600"/>
                        </a:spcBef>
                      </a:pPr>
                      <a:r>
                        <a:rPr lang="en-US" sz="1200" b="1" dirty="0">
                          <a:solidFill>
                            <a:schemeClr val="bg1">
                              <a:lumMod val="50000"/>
                            </a:schemeClr>
                          </a:solidFill>
                        </a:rPr>
                        <a:t>Tenants</a:t>
                      </a:r>
                    </a:p>
                    <a:p>
                      <a:pPr marL="91440" indent="-91440">
                        <a:spcBef>
                          <a:spcPts val="600"/>
                        </a:spcBef>
                        <a:buFont typeface="Wingdings" panose="05000000000000000000" pitchFamily="2" charset="2"/>
                        <a:buChar char="§"/>
                      </a:pPr>
                      <a:r>
                        <a:rPr lang="en-US" sz="1200" dirty="0">
                          <a:solidFill>
                            <a:schemeClr val="bg1">
                              <a:lumMod val="50000"/>
                            </a:schemeClr>
                          </a:solidFill>
                        </a:rPr>
                        <a:t>Number of tenants and by type of rental (institutional, small-scale,</a:t>
                      </a:r>
                      <a:r>
                        <a:rPr lang="en-US" sz="1200" baseline="0" dirty="0">
                          <a:solidFill>
                            <a:schemeClr val="bg1">
                              <a:lumMod val="50000"/>
                            </a:schemeClr>
                          </a:solidFill>
                        </a:rPr>
                        <a:t> etc.</a:t>
                      </a:r>
                      <a:r>
                        <a:rPr lang="en-US" sz="1200" dirty="0">
                          <a:solidFill>
                            <a:schemeClr val="bg1">
                              <a:lumMod val="50000"/>
                            </a:schemeClr>
                          </a:solidFill>
                        </a:rPr>
                        <a:t>)</a:t>
                      </a:r>
                    </a:p>
                    <a:p>
                      <a:pPr marL="91440" indent="-91440">
                        <a:spcBef>
                          <a:spcPts val="600"/>
                        </a:spcBef>
                        <a:buFont typeface="Wingdings" panose="05000000000000000000" pitchFamily="2" charset="2"/>
                        <a:buChar char="§"/>
                      </a:pPr>
                      <a:r>
                        <a:rPr lang="en-US" sz="1200" dirty="0">
                          <a:solidFill>
                            <a:schemeClr val="bg1">
                              <a:lumMod val="50000"/>
                            </a:schemeClr>
                          </a:solidFill>
                        </a:rPr>
                        <a:t>HH characteristics and quality of life</a:t>
                      </a:r>
                    </a:p>
                    <a:p>
                      <a:pPr marL="91440" indent="-91440">
                        <a:spcBef>
                          <a:spcPts val="600"/>
                        </a:spcBef>
                        <a:buFont typeface="Wingdings" panose="05000000000000000000" pitchFamily="2" charset="2"/>
                        <a:buChar char="§"/>
                      </a:pPr>
                      <a:r>
                        <a:rPr lang="en-US" sz="1200" dirty="0">
                          <a:solidFill>
                            <a:schemeClr val="bg1">
                              <a:lumMod val="50000"/>
                            </a:schemeClr>
                          </a:solidFill>
                        </a:rPr>
                        <a:t>Dwelling conditions (type of dwelling, access to services)</a:t>
                      </a:r>
                    </a:p>
                    <a:p>
                      <a:pPr marL="91440" indent="-91440">
                        <a:spcBef>
                          <a:spcPts val="600"/>
                        </a:spcBef>
                        <a:buFont typeface="Wingdings" panose="05000000000000000000" pitchFamily="2" charset="2"/>
                        <a:buChar char="§"/>
                      </a:pPr>
                      <a:r>
                        <a:rPr lang="en-US" sz="1200" dirty="0">
                          <a:solidFill>
                            <a:schemeClr val="bg1">
                              <a:lumMod val="50000"/>
                            </a:schemeClr>
                          </a:solidFill>
                        </a:rPr>
                        <a:t>Affordability – employment levels, incomes and % of income spent on rent</a:t>
                      </a:r>
                    </a:p>
                    <a:p>
                      <a:pPr marL="91440" indent="-91440">
                        <a:spcBef>
                          <a:spcPts val="600"/>
                        </a:spcBef>
                        <a:buFont typeface="Wingdings" panose="05000000000000000000" pitchFamily="2" charset="2"/>
                        <a:buChar char="§"/>
                      </a:pPr>
                      <a:r>
                        <a:rPr lang="en-US" sz="1200" dirty="0">
                          <a:solidFill>
                            <a:schemeClr val="bg1">
                              <a:lumMod val="50000"/>
                            </a:schemeClr>
                          </a:solidFill>
                        </a:rPr>
                        <a:t>Motivations for renting</a:t>
                      </a:r>
                      <a:endParaRPr lang="en-ZA" sz="1400" dirty="0">
                        <a:solidFill>
                          <a:schemeClr val="bg1">
                            <a:lumMod val="50000"/>
                          </a:schemeClr>
                        </a:solidFill>
                      </a:endParaRPr>
                    </a:p>
                  </a:txBody>
                  <a:tcPr>
                    <a:lnL w="12700" cap="flat" cmpd="sng" algn="ctr">
                      <a:solidFill>
                        <a:srgbClr val="F5B829"/>
                      </a:solidFill>
                      <a:prstDash val="solid"/>
                      <a:round/>
                      <a:headEnd type="none" w="med" len="med"/>
                      <a:tailEnd type="none" w="med" len="med"/>
                    </a:lnL>
                    <a:lnR w="12700" cap="flat" cmpd="sng" algn="ctr">
                      <a:solidFill>
                        <a:srgbClr val="F5B829"/>
                      </a:solidFill>
                      <a:prstDash val="solid"/>
                      <a:round/>
                      <a:headEnd type="none" w="med" len="med"/>
                      <a:tailEnd type="none" w="med" len="med"/>
                    </a:lnR>
                    <a:lnT w="12700" cap="flat" cmpd="sng" algn="ctr">
                      <a:solidFill>
                        <a:srgbClr val="F5B829"/>
                      </a:solidFill>
                      <a:prstDash val="solid"/>
                      <a:round/>
                      <a:headEnd type="none" w="med" len="med"/>
                      <a:tailEnd type="none" w="med" len="med"/>
                    </a:lnT>
                    <a:lnB w="12700" cap="flat" cmpd="sng" algn="ctr">
                      <a:solidFill>
                        <a:srgbClr val="F5B829"/>
                      </a:solidFill>
                      <a:prstDash val="solid"/>
                      <a:round/>
                      <a:headEnd type="none" w="med" len="med"/>
                      <a:tailEnd type="none" w="med" len="med"/>
                    </a:lnB>
                    <a:noFill/>
                  </a:tcPr>
                </a:tc>
                <a:extLst>
                  <a:ext uri="{0D108BD9-81ED-4DB2-BD59-A6C34878D82A}">
                    <a16:rowId xmlns:a16="http://schemas.microsoft.com/office/drawing/2014/main" val="2604708325"/>
                  </a:ext>
                </a:extLst>
              </a:tr>
            </a:tbl>
          </a:graphicData>
        </a:graphic>
      </p:graphicFrame>
      <p:sp>
        <p:nvSpPr>
          <p:cNvPr id="4" name="Slide Number Placeholder 3">
            <a:extLst>
              <a:ext uri="{FF2B5EF4-FFF2-40B4-BE49-F238E27FC236}">
                <a16:creationId xmlns:a16="http://schemas.microsoft.com/office/drawing/2014/main" id="{4FD9BE62-B5C5-4AF6-89BF-3D3F7B47218D}"/>
              </a:ext>
            </a:extLst>
          </p:cNvPr>
          <p:cNvSpPr>
            <a:spLocks noGrp="1"/>
          </p:cNvSpPr>
          <p:nvPr>
            <p:ph type="sldNum" sz="quarter" idx="10"/>
          </p:nvPr>
        </p:nvSpPr>
        <p:spPr/>
        <p:txBody>
          <a:bodyPr/>
          <a:lstStyle/>
          <a:p>
            <a:pPr>
              <a:defRPr/>
            </a:pPr>
            <a:fld id="{E795D144-DF08-4D08-818A-CA927861128D}" type="slidenum">
              <a:rPr lang="en-GB" smtClean="0">
                <a:solidFill>
                  <a:srgbClr val="000000"/>
                </a:solidFill>
              </a:rPr>
              <a:pPr>
                <a:defRPr/>
              </a:pPr>
              <a:t>17</a:t>
            </a:fld>
            <a:endParaRPr lang="en-GB" dirty="0">
              <a:solidFill>
                <a:srgbClr val="000000"/>
              </a:solidFill>
            </a:endParaRPr>
          </a:p>
        </p:txBody>
      </p:sp>
      <p:graphicFrame>
        <p:nvGraphicFramePr>
          <p:cNvPr id="7" name="Content Placeholder 4">
            <a:extLst>
              <a:ext uri="{FF2B5EF4-FFF2-40B4-BE49-F238E27FC236}">
                <a16:creationId xmlns:a16="http://schemas.microsoft.com/office/drawing/2014/main" id="{3DF8D802-262F-4B6A-A4AC-7851F6E51EF7}"/>
              </a:ext>
            </a:extLst>
          </p:cNvPr>
          <p:cNvGraphicFramePr>
            <a:graphicFrameLocks/>
          </p:cNvGraphicFramePr>
          <p:nvPr>
            <p:extLst>
              <p:ext uri="{D42A27DB-BD31-4B8C-83A1-F6EECF244321}">
                <p14:modId xmlns:p14="http://schemas.microsoft.com/office/powerpoint/2010/main" val="3316841299"/>
              </p:ext>
            </p:extLst>
          </p:nvPr>
        </p:nvGraphicFramePr>
        <p:xfrm>
          <a:off x="6153150" y="1587500"/>
          <a:ext cx="2828925" cy="5050787"/>
        </p:xfrm>
        <a:graphic>
          <a:graphicData uri="http://schemas.openxmlformats.org/drawingml/2006/table">
            <a:tbl>
              <a:tblPr firstRow="1" bandRow="1">
                <a:tableStyleId>{5C22544A-7EE6-4342-B048-85BDC9FD1C3A}</a:tableStyleId>
              </a:tblPr>
              <a:tblGrid>
                <a:gridCol w="2828925">
                  <a:extLst>
                    <a:ext uri="{9D8B030D-6E8A-4147-A177-3AD203B41FA5}">
                      <a16:colId xmlns:a16="http://schemas.microsoft.com/office/drawing/2014/main" val="3789121921"/>
                    </a:ext>
                  </a:extLst>
                </a:gridCol>
              </a:tblGrid>
              <a:tr h="2943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1" dirty="0">
                          <a:solidFill>
                            <a:schemeClr val="bg1"/>
                          </a:solidFill>
                        </a:rPr>
                        <a:t>MICRO</a:t>
                      </a:r>
                    </a:p>
                  </a:txBody>
                  <a:tcPr>
                    <a:lnL w="12700" cap="flat" cmpd="sng" algn="ctr">
                      <a:solidFill>
                        <a:srgbClr val="218DAA"/>
                      </a:solidFill>
                      <a:prstDash val="solid"/>
                      <a:round/>
                      <a:headEnd type="none" w="med" len="med"/>
                      <a:tailEnd type="none" w="med" len="med"/>
                    </a:lnL>
                    <a:lnR w="12700" cap="flat" cmpd="sng" algn="ctr">
                      <a:solidFill>
                        <a:srgbClr val="218DAA"/>
                      </a:solidFill>
                      <a:prstDash val="solid"/>
                      <a:round/>
                      <a:headEnd type="none" w="med" len="med"/>
                      <a:tailEnd type="none" w="med" len="med"/>
                    </a:lnR>
                    <a:lnT w="12700" cap="flat" cmpd="sng" algn="ctr">
                      <a:solidFill>
                        <a:srgbClr val="218DAA"/>
                      </a:solidFill>
                      <a:prstDash val="solid"/>
                      <a:round/>
                      <a:headEnd type="none" w="med" len="med"/>
                      <a:tailEnd type="none" w="med" len="med"/>
                    </a:lnT>
                    <a:lnB w="12700" cap="flat" cmpd="sng" algn="ctr">
                      <a:solidFill>
                        <a:srgbClr val="218DAA"/>
                      </a:solidFill>
                      <a:prstDash val="solid"/>
                      <a:round/>
                      <a:headEnd type="none" w="med" len="med"/>
                      <a:tailEnd type="none" w="med" len="med"/>
                    </a:lnB>
                    <a:solidFill>
                      <a:srgbClr val="218DAA"/>
                    </a:solidFill>
                  </a:tcPr>
                </a:tc>
                <a:extLst>
                  <a:ext uri="{0D108BD9-81ED-4DB2-BD59-A6C34878D82A}">
                    <a16:rowId xmlns:a16="http://schemas.microsoft.com/office/drawing/2014/main" val="2642618290"/>
                  </a:ext>
                </a:extLst>
              </a:tr>
              <a:tr h="4745987">
                <a:tc>
                  <a:txBody>
                    <a:bodyPr/>
                    <a:lstStyle/>
                    <a:p>
                      <a:pPr>
                        <a:spcBef>
                          <a:spcPts val="600"/>
                        </a:spcBef>
                      </a:pPr>
                      <a:r>
                        <a:rPr lang="en-US" sz="1200" b="1" dirty="0">
                          <a:solidFill>
                            <a:schemeClr val="bg1">
                              <a:lumMod val="50000"/>
                            </a:schemeClr>
                          </a:solidFill>
                        </a:rPr>
                        <a:t>Landlords:</a:t>
                      </a:r>
                    </a:p>
                    <a:p>
                      <a:pPr marL="91440" indent="-91440">
                        <a:spcBef>
                          <a:spcPts val="600"/>
                        </a:spcBef>
                        <a:buFont typeface="Wingdings" panose="05000000000000000000" pitchFamily="2" charset="2"/>
                        <a:buChar char="§"/>
                      </a:pPr>
                      <a:r>
                        <a:rPr lang="en-US" sz="1200" dirty="0">
                          <a:solidFill>
                            <a:schemeClr val="bg1">
                              <a:lumMod val="50000"/>
                            </a:schemeClr>
                          </a:solidFill>
                        </a:rPr>
                        <a:t>Number of landlords</a:t>
                      </a:r>
                    </a:p>
                    <a:p>
                      <a:pPr marL="91440" indent="-91440">
                        <a:spcBef>
                          <a:spcPts val="600"/>
                        </a:spcBef>
                        <a:buFont typeface="Wingdings" panose="05000000000000000000" pitchFamily="2" charset="2"/>
                        <a:buChar char="§"/>
                      </a:pPr>
                      <a:r>
                        <a:rPr lang="en-US" sz="1200" dirty="0">
                          <a:solidFill>
                            <a:schemeClr val="bg1">
                              <a:lumMod val="50000"/>
                            </a:schemeClr>
                          </a:solidFill>
                        </a:rPr>
                        <a:t>Type</a:t>
                      </a:r>
                      <a:r>
                        <a:rPr lang="en-US" sz="1200" baseline="0" dirty="0">
                          <a:solidFill>
                            <a:schemeClr val="bg1">
                              <a:lumMod val="50000"/>
                            </a:schemeClr>
                          </a:solidFill>
                        </a:rPr>
                        <a:t> pf landlords (small scale, institutional etc.)</a:t>
                      </a:r>
                    </a:p>
                    <a:p>
                      <a:pPr marL="91440" indent="-91440">
                        <a:spcBef>
                          <a:spcPts val="600"/>
                        </a:spcBef>
                        <a:buFont typeface="Wingdings" panose="05000000000000000000" pitchFamily="2" charset="2"/>
                        <a:buChar char="§"/>
                      </a:pPr>
                      <a:r>
                        <a:rPr lang="en-US" sz="1200" baseline="0" dirty="0">
                          <a:solidFill>
                            <a:schemeClr val="bg1">
                              <a:lumMod val="50000"/>
                            </a:schemeClr>
                          </a:solidFill>
                        </a:rPr>
                        <a:t>Target markets</a:t>
                      </a:r>
                    </a:p>
                    <a:p>
                      <a:pPr marL="91440" indent="-91440">
                        <a:spcBef>
                          <a:spcPts val="600"/>
                        </a:spcBef>
                        <a:buFont typeface="Wingdings" panose="05000000000000000000" pitchFamily="2" charset="2"/>
                        <a:buChar char="§"/>
                      </a:pPr>
                      <a:r>
                        <a:rPr lang="en-US" sz="1200" baseline="0" dirty="0">
                          <a:solidFill>
                            <a:schemeClr val="bg1">
                              <a:lumMod val="50000"/>
                            </a:schemeClr>
                          </a:solidFill>
                        </a:rPr>
                        <a:t>Characteristics of stock</a:t>
                      </a:r>
                      <a:endParaRPr lang="en-US" sz="1200" dirty="0">
                        <a:solidFill>
                          <a:schemeClr val="bg1">
                            <a:lumMod val="50000"/>
                          </a:schemeClr>
                        </a:solidFill>
                      </a:endParaRPr>
                    </a:p>
                    <a:p>
                      <a:pPr marL="91440" indent="-91440">
                        <a:spcBef>
                          <a:spcPts val="600"/>
                        </a:spcBef>
                        <a:buFont typeface="Wingdings" panose="05000000000000000000" pitchFamily="2" charset="2"/>
                        <a:buChar char="§"/>
                      </a:pPr>
                      <a:r>
                        <a:rPr lang="en-US" sz="1200" dirty="0">
                          <a:solidFill>
                            <a:schemeClr val="bg1">
                              <a:lumMod val="50000"/>
                            </a:schemeClr>
                          </a:solidFill>
                        </a:rPr>
                        <a:t>Financing</a:t>
                      </a:r>
                      <a:endParaRPr lang="en-US" sz="1200" baseline="0" dirty="0">
                        <a:solidFill>
                          <a:schemeClr val="bg1">
                            <a:lumMod val="50000"/>
                          </a:schemeClr>
                        </a:solidFill>
                      </a:endParaRPr>
                    </a:p>
                    <a:p>
                      <a:pPr marL="91440" indent="-91440">
                        <a:spcBef>
                          <a:spcPts val="600"/>
                        </a:spcBef>
                        <a:buFont typeface="Wingdings" panose="05000000000000000000" pitchFamily="2" charset="2"/>
                        <a:buChar char="§"/>
                      </a:pPr>
                      <a:r>
                        <a:rPr lang="en-US" sz="1200" baseline="0" dirty="0">
                          <a:solidFill>
                            <a:schemeClr val="bg1">
                              <a:lumMod val="50000"/>
                            </a:schemeClr>
                          </a:solidFill>
                        </a:rPr>
                        <a:t>Management practices (e.g. contracting arrangement, maintenance, eviction process, etc.)</a:t>
                      </a:r>
                      <a:endParaRPr lang="en-US" sz="1200" dirty="0">
                        <a:solidFill>
                          <a:schemeClr val="bg1">
                            <a:lumMod val="50000"/>
                          </a:schemeClr>
                        </a:solidFill>
                      </a:endParaRPr>
                    </a:p>
                    <a:p>
                      <a:pPr marL="91440" indent="-91440">
                        <a:spcBef>
                          <a:spcPts val="600"/>
                        </a:spcBef>
                        <a:buFont typeface="Wingdings" panose="05000000000000000000" pitchFamily="2" charset="2"/>
                        <a:buChar char="§"/>
                      </a:pPr>
                      <a:r>
                        <a:rPr lang="en-US" sz="1200" dirty="0">
                          <a:solidFill>
                            <a:schemeClr val="bg1">
                              <a:lumMod val="50000"/>
                            </a:schemeClr>
                          </a:solidFill>
                        </a:rPr>
                        <a:t>Arrears levels </a:t>
                      </a:r>
                    </a:p>
                    <a:p>
                      <a:pPr marL="91440" indent="-91440">
                        <a:spcBef>
                          <a:spcPts val="600"/>
                        </a:spcBef>
                        <a:buFont typeface="Wingdings" panose="05000000000000000000" pitchFamily="2" charset="2"/>
                        <a:buChar char="§"/>
                      </a:pPr>
                      <a:r>
                        <a:rPr lang="en-US" sz="1200" dirty="0">
                          <a:solidFill>
                            <a:schemeClr val="bg1">
                              <a:lumMod val="50000"/>
                            </a:schemeClr>
                          </a:solidFill>
                        </a:rPr>
                        <a:t>Subsidies</a:t>
                      </a:r>
                      <a:endParaRPr lang="en-ZA" sz="1400" dirty="0">
                        <a:solidFill>
                          <a:schemeClr val="bg1">
                            <a:lumMod val="50000"/>
                          </a:schemeClr>
                        </a:solidFill>
                      </a:endParaRPr>
                    </a:p>
                  </a:txBody>
                  <a:tcPr>
                    <a:lnL w="12700" cap="flat" cmpd="sng" algn="ctr">
                      <a:solidFill>
                        <a:srgbClr val="218DAA"/>
                      </a:solidFill>
                      <a:prstDash val="solid"/>
                      <a:round/>
                      <a:headEnd type="none" w="med" len="med"/>
                      <a:tailEnd type="none" w="med" len="med"/>
                    </a:lnL>
                    <a:lnR w="12700" cap="flat" cmpd="sng" algn="ctr">
                      <a:solidFill>
                        <a:srgbClr val="218DAA"/>
                      </a:solidFill>
                      <a:prstDash val="solid"/>
                      <a:round/>
                      <a:headEnd type="none" w="med" len="med"/>
                      <a:tailEnd type="none" w="med" len="med"/>
                    </a:lnR>
                    <a:lnT w="12700" cap="flat" cmpd="sng" algn="ctr">
                      <a:solidFill>
                        <a:srgbClr val="218DAA"/>
                      </a:solidFill>
                      <a:prstDash val="solid"/>
                      <a:round/>
                      <a:headEnd type="none" w="med" len="med"/>
                      <a:tailEnd type="none" w="med" len="med"/>
                    </a:lnT>
                    <a:lnB w="12700" cap="flat" cmpd="sng" algn="ctr">
                      <a:solidFill>
                        <a:srgbClr val="218DAA"/>
                      </a:solidFill>
                      <a:prstDash val="solid"/>
                      <a:round/>
                      <a:headEnd type="none" w="med" len="med"/>
                      <a:tailEnd type="none" w="med" len="med"/>
                    </a:lnB>
                    <a:noFill/>
                  </a:tcPr>
                </a:tc>
                <a:extLst>
                  <a:ext uri="{0D108BD9-81ED-4DB2-BD59-A6C34878D82A}">
                    <a16:rowId xmlns:a16="http://schemas.microsoft.com/office/drawing/2014/main" val="2604708325"/>
                  </a:ext>
                </a:extLst>
              </a:tr>
            </a:tbl>
          </a:graphicData>
        </a:graphic>
      </p:graphicFrame>
      <p:graphicFrame>
        <p:nvGraphicFramePr>
          <p:cNvPr id="8" name="Content Placeholder 4">
            <a:extLst>
              <a:ext uri="{FF2B5EF4-FFF2-40B4-BE49-F238E27FC236}">
                <a16:creationId xmlns:a16="http://schemas.microsoft.com/office/drawing/2014/main" id="{F5CF3EC6-57DB-4C13-A047-6BEC52295D43}"/>
              </a:ext>
            </a:extLst>
          </p:cNvPr>
          <p:cNvGraphicFramePr>
            <a:graphicFrameLocks/>
          </p:cNvGraphicFramePr>
          <p:nvPr>
            <p:extLst>
              <p:ext uri="{D42A27DB-BD31-4B8C-83A1-F6EECF244321}">
                <p14:modId xmlns:p14="http://schemas.microsoft.com/office/powerpoint/2010/main" val="2967261036"/>
              </p:ext>
            </p:extLst>
          </p:nvPr>
        </p:nvGraphicFramePr>
        <p:xfrm>
          <a:off x="3171825" y="1587499"/>
          <a:ext cx="2828925" cy="5046395"/>
        </p:xfrm>
        <a:graphic>
          <a:graphicData uri="http://schemas.openxmlformats.org/drawingml/2006/table">
            <a:tbl>
              <a:tblPr firstRow="1" bandRow="1">
                <a:tableStyleId>{5C22544A-7EE6-4342-B048-85BDC9FD1C3A}</a:tableStyleId>
              </a:tblPr>
              <a:tblGrid>
                <a:gridCol w="2828925">
                  <a:extLst>
                    <a:ext uri="{9D8B030D-6E8A-4147-A177-3AD203B41FA5}">
                      <a16:colId xmlns:a16="http://schemas.microsoft.com/office/drawing/2014/main" val="3789121921"/>
                    </a:ext>
                  </a:extLst>
                </a:gridCol>
              </a:tblGrid>
              <a:tr h="2967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1" dirty="0">
                          <a:solidFill>
                            <a:schemeClr val="bg1"/>
                          </a:solidFill>
                        </a:rPr>
                        <a:t>MESO</a:t>
                      </a:r>
                    </a:p>
                  </a:txBody>
                  <a:tcPr>
                    <a:lnL w="12700" cap="flat" cmpd="sng" algn="ctr">
                      <a:solidFill>
                        <a:srgbClr val="DA742C"/>
                      </a:solidFill>
                      <a:prstDash val="solid"/>
                      <a:round/>
                      <a:headEnd type="none" w="med" len="med"/>
                      <a:tailEnd type="none" w="med" len="med"/>
                    </a:lnL>
                    <a:lnR w="12700" cap="flat" cmpd="sng" algn="ctr">
                      <a:solidFill>
                        <a:srgbClr val="DA742C"/>
                      </a:solidFill>
                      <a:prstDash val="solid"/>
                      <a:round/>
                      <a:headEnd type="none" w="med" len="med"/>
                      <a:tailEnd type="none" w="med" len="med"/>
                    </a:lnR>
                    <a:lnT w="12700" cap="flat" cmpd="sng" algn="ctr">
                      <a:solidFill>
                        <a:srgbClr val="DA742C"/>
                      </a:solidFill>
                      <a:prstDash val="solid"/>
                      <a:round/>
                      <a:headEnd type="none" w="med" len="med"/>
                      <a:tailEnd type="none" w="med" len="med"/>
                    </a:lnT>
                    <a:lnB w="12700" cap="flat" cmpd="sng" algn="ctr">
                      <a:solidFill>
                        <a:srgbClr val="DA742C"/>
                      </a:solidFill>
                      <a:prstDash val="solid"/>
                      <a:round/>
                      <a:headEnd type="none" w="med" len="med"/>
                      <a:tailEnd type="none" w="med" len="med"/>
                    </a:lnB>
                    <a:solidFill>
                      <a:srgbClr val="DA742C"/>
                    </a:solidFill>
                  </a:tcPr>
                </a:tc>
                <a:extLst>
                  <a:ext uri="{0D108BD9-81ED-4DB2-BD59-A6C34878D82A}">
                    <a16:rowId xmlns:a16="http://schemas.microsoft.com/office/drawing/2014/main" val="2642618290"/>
                  </a:ext>
                </a:extLst>
              </a:tr>
              <a:tr h="4741595">
                <a:tc>
                  <a:txBody>
                    <a:bodyPr/>
                    <a:lstStyle/>
                    <a:p>
                      <a:pPr>
                        <a:spcBef>
                          <a:spcPts val="600"/>
                        </a:spcBef>
                      </a:pPr>
                      <a:r>
                        <a:rPr lang="en-US" sz="1200" b="1" dirty="0">
                          <a:solidFill>
                            <a:schemeClr val="bg1">
                              <a:lumMod val="50000"/>
                            </a:schemeClr>
                          </a:solidFill>
                        </a:rPr>
                        <a:t>Developers, Financers, Credit Bureaus and Managers</a:t>
                      </a:r>
                    </a:p>
                    <a:p>
                      <a:pPr marL="91440" indent="-91440">
                        <a:spcBef>
                          <a:spcPts val="600"/>
                        </a:spcBef>
                        <a:buFont typeface="Wingdings" panose="05000000000000000000" pitchFamily="2" charset="2"/>
                        <a:buChar char="§"/>
                      </a:pPr>
                      <a:r>
                        <a:rPr lang="en-US" sz="1200" dirty="0">
                          <a:solidFill>
                            <a:schemeClr val="bg1">
                              <a:lumMod val="50000"/>
                            </a:schemeClr>
                          </a:solidFill>
                        </a:rPr>
                        <a:t>Target markets</a:t>
                      </a:r>
                    </a:p>
                    <a:p>
                      <a:pPr marL="91440" indent="-91440">
                        <a:spcBef>
                          <a:spcPts val="600"/>
                        </a:spcBef>
                        <a:buFont typeface="Wingdings" panose="05000000000000000000" pitchFamily="2" charset="2"/>
                        <a:buChar char="§"/>
                      </a:pPr>
                      <a:r>
                        <a:rPr lang="en-US" sz="1200" dirty="0">
                          <a:solidFill>
                            <a:schemeClr val="bg1">
                              <a:lumMod val="50000"/>
                            </a:schemeClr>
                          </a:solidFill>
                        </a:rPr>
                        <a:t>Stock (units, vacancy rates, dwelling type, location, size etc.)</a:t>
                      </a:r>
                    </a:p>
                    <a:p>
                      <a:pPr marL="91440" indent="-91440">
                        <a:spcBef>
                          <a:spcPts val="600"/>
                        </a:spcBef>
                        <a:buFont typeface="Wingdings" panose="05000000000000000000" pitchFamily="2" charset="2"/>
                        <a:buChar char="§"/>
                      </a:pPr>
                      <a:r>
                        <a:rPr lang="en-US" sz="1200" dirty="0">
                          <a:solidFill>
                            <a:schemeClr val="bg1">
                              <a:lumMod val="50000"/>
                            </a:schemeClr>
                          </a:solidFill>
                        </a:rPr>
                        <a:t>Planned units</a:t>
                      </a:r>
                    </a:p>
                    <a:p>
                      <a:pPr marL="91440" indent="-91440">
                        <a:spcBef>
                          <a:spcPts val="600"/>
                        </a:spcBef>
                        <a:buFont typeface="Wingdings" panose="05000000000000000000" pitchFamily="2" charset="2"/>
                        <a:buChar char="§"/>
                      </a:pPr>
                      <a:r>
                        <a:rPr lang="en-US" sz="1200" dirty="0">
                          <a:solidFill>
                            <a:schemeClr val="bg1">
                              <a:lumMod val="50000"/>
                            </a:schemeClr>
                          </a:solidFill>
                        </a:rPr>
                        <a:t>Management practices (deposits, rent setting, duration &amp; termination of contract, repairs &amp; maintenance)</a:t>
                      </a:r>
                    </a:p>
                    <a:p>
                      <a:pPr marL="91440" indent="-91440">
                        <a:spcBef>
                          <a:spcPts val="600"/>
                        </a:spcBef>
                        <a:buFont typeface="Wingdings" panose="05000000000000000000" pitchFamily="2" charset="2"/>
                        <a:buChar char="§"/>
                      </a:pPr>
                      <a:r>
                        <a:rPr lang="en-US" sz="1200" dirty="0">
                          <a:solidFill>
                            <a:schemeClr val="bg1">
                              <a:lumMod val="50000"/>
                            </a:schemeClr>
                          </a:solidFill>
                        </a:rPr>
                        <a:t>Financing (developer finance)</a:t>
                      </a:r>
                    </a:p>
                    <a:p>
                      <a:pPr marL="91440" indent="-91440">
                        <a:spcBef>
                          <a:spcPts val="600"/>
                        </a:spcBef>
                        <a:buFont typeface="Wingdings" panose="05000000000000000000" pitchFamily="2" charset="2"/>
                        <a:buChar char="§"/>
                      </a:pPr>
                      <a:r>
                        <a:rPr lang="en-US" sz="1200" dirty="0">
                          <a:solidFill>
                            <a:schemeClr val="bg1">
                              <a:lumMod val="50000"/>
                            </a:schemeClr>
                          </a:solidFill>
                        </a:rPr>
                        <a:t>Gross and net yields </a:t>
                      </a:r>
                    </a:p>
                    <a:p>
                      <a:pPr marL="91440" indent="-91440">
                        <a:spcBef>
                          <a:spcPts val="600"/>
                        </a:spcBef>
                        <a:buFont typeface="Wingdings" panose="05000000000000000000" pitchFamily="2" charset="2"/>
                        <a:buChar char="§"/>
                      </a:pPr>
                      <a:r>
                        <a:rPr lang="en-US" sz="1200" dirty="0">
                          <a:solidFill>
                            <a:schemeClr val="bg1">
                              <a:lumMod val="50000"/>
                            </a:schemeClr>
                          </a:solidFill>
                        </a:rPr>
                        <a:t>Arrears</a:t>
                      </a:r>
                    </a:p>
                    <a:p>
                      <a:pPr marL="91440" indent="-91440">
                        <a:spcBef>
                          <a:spcPts val="600"/>
                        </a:spcBef>
                        <a:buFont typeface="Wingdings" panose="05000000000000000000" pitchFamily="2" charset="2"/>
                        <a:buChar char="§"/>
                      </a:pPr>
                      <a:r>
                        <a:rPr lang="en-US" sz="1200" dirty="0">
                          <a:solidFill>
                            <a:schemeClr val="bg1">
                              <a:lumMod val="50000"/>
                            </a:schemeClr>
                          </a:solidFill>
                        </a:rPr>
                        <a:t>Subsidies</a:t>
                      </a:r>
                    </a:p>
                    <a:p>
                      <a:pPr marL="0" indent="0">
                        <a:spcBef>
                          <a:spcPts val="600"/>
                        </a:spcBef>
                        <a:buFont typeface="Wingdings" panose="05000000000000000000" pitchFamily="2" charset="2"/>
                        <a:buNone/>
                      </a:pPr>
                      <a:endParaRPr lang="en-US" sz="1100" dirty="0">
                        <a:solidFill>
                          <a:schemeClr val="bg1">
                            <a:lumMod val="50000"/>
                          </a:schemeClr>
                        </a:solidFill>
                      </a:endParaRPr>
                    </a:p>
                    <a:p>
                      <a:pPr marL="91440" indent="-91440">
                        <a:spcBef>
                          <a:spcPts val="600"/>
                        </a:spcBef>
                        <a:buFont typeface="Wingdings" panose="05000000000000000000" pitchFamily="2" charset="2"/>
                        <a:buChar char="§"/>
                      </a:pPr>
                      <a:endParaRPr lang="en-US" sz="1100" dirty="0">
                        <a:solidFill>
                          <a:schemeClr val="bg1">
                            <a:lumMod val="50000"/>
                          </a:schemeClr>
                        </a:solidFill>
                      </a:endParaRPr>
                    </a:p>
                    <a:p>
                      <a:pPr marL="91440" indent="-91440">
                        <a:spcBef>
                          <a:spcPts val="600"/>
                        </a:spcBef>
                        <a:buFont typeface="Wingdings" panose="05000000000000000000" pitchFamily="2" charset="2"/>
                        <a:buChar char="§"/>
                      </a:pPr>
                      <a:endParaRPr lang="en-US" sz="1100" dirty="0">
                        <a:solidFill>
                          <a:schemeClr val="bg1">
                            <a:lumMod val="50000"/>
                          </a:schemeClr>
                        </a:solidFill>
                      </a:endParaRPr>
                    </a:p>
                    <a:p>
                      <a:pPr marL="91440" indent="-91440">
                        <a:spcBef>
                          <a:spcPts val="600"/>
                        </a:spcBef>
                        <a:buFont typeface="Wingdings" panose="05000000000000000000" pitchFamily="2" charset="2"/>
                        <a:buChar char="§"/>
                      </a:pPr>
                      <a:endParaRPr lang="en-US" sz="1050" dirty="0"/>
                    </a:p>
                    <a:p>
                      <a:pPr marL="91440" indent="-91440">
                        <a:spcBef>
                          <a:spcPts val="600"/>
                        </a:spcBef>
                        <a:buFont typeface="Wingdings" panose="05000000000000000000" pitchFamily="2" charset="2"/>
                        <a:buChar char="§"/>
                      </a:pPr>
                      <a:endParaRPr lang="en-US" sz="1050" dirty="0"/>
                    </a:p>
                    <a:p>
                      <a:pPr marL="91440" indent="-91440">
                        <a:spcBef>
                          <a:spcPts val="600"/>
                        </a:spcBef>
                        <a:buFont typeface="Wingdings" panose="05000000000000000000" pitchFamily="2" charset="2"/>
                        <a:buChar char="§"/>
                      </a:pPr>
                      <a:endParaRPr lang="en-US" sz="1050" dirty="0"/>
                    </a:p>
                  </a:txBody>
                  <a:tcPr>
                    <a:lnL w="12700" cap="flat" cmpd="sng" algn="ctr">
                      <a:solidFill>
                        <a:srgbClr val="DA742C"/>
                      </a:solidFill>
                      <a:prstDash val="solid"/>
                      <a:round/>
                      <a:headEnd type="none" w="med" len="med"/>
                      <a:tailEnd type="none" w="med" len="med"/>
                    </a:lnL>
                    <a:lnR w="12700" cap="flat" cmpd="sng" algn="ctr">
                      <a:solidFill>
                        <a:srgbClr val="DA742C"/>
                      </a:solidFill>
                      <a:prstDash val="solid"/>
                      <a:round/>
                      <a:headEnd type="none" w="med" len="med"/>
                      <a:tailEnd type="none" w="med" len="med"/>
                    </a:lnR>
                    <a:lnT w="12700" cap="flat" cmpd="sng" algn="ctr">
                      <a:solidFill>
                        <a:srgbClr val="DA742C"/>
                      </a:solidFill>
                      <a:prstDash val="solid"/>
                      <a:round/>
                      <a:headEnd type="none" w="med" len="med"/>
                      <a:tailEnd type="none" w="med" len="med"/>
                    </a:lnT>
                    <a:lnB w="12700" cap="flat" cmpd="sng" algn="ctr">
                      <a:solidFill>
                        <a:srgbClr val="DA742C"/>
                      </a:solidFill>
                      <a:prstDash val="solid"/>
                      <a:round/>
                      <a:headEnd type="none" w="med" len="med"/>
                      <a:tailEnd type="none" w="med" len="med"/>
                    </a:lnB>
                    <a:noFill/>
                  </a:tcPr>
                </a:tc>
                <a:extLst>
                  <a:ext uri="{0D108BD9-81ED-4DB2-BD59-A6C34878D82A}">
                    <a16:rowId xmlns:a16="http://schemas.microsoft.com/office/drawing/2014/main" val="2604708325"/>
                  </a:ext>
                </a:extLst>
              </a:tr>
            </a:tbl>
          </a:graphicData>
        </a:graphic>
      </p:graphicFrame>
      <p:graphicFrame>
        <p:nvGraphicFramePr>
          <p:cNvPr id="9" name="Content Placeholder 4">
            <a:extLst>
              <a:ext uri="{FF2B5EF4-FFF2-40B4-BE49-F238E27FC236}">
                <a16:creationId xmlns:a16="http://schemas.microsoft.com/office/drawing/2014/main" id="{9522B9DB-73F7-469A-86A3-8CD671CF32E8}"/>
              </a:ext>
            </a:extLst>
          </p:cNvPr>
          <p:cNvGraphicFramePr>
            <a:graphicFrameLocks/>
          </p:cNvGraphicFramePr>
          <p:nvPr>
            <p:extLst>
              <p:ext uri="{D42A27DB-BD31-4B8C-83A1-F6EECF244321}">
                <p14:modId xmlns:p14="http://schemas.microsoft.com/office/powerpoint/2010/main" val="1166661436"/>
              </p:ext>
            </p:extLst>
          </p:nvPr>
        </p:nvGraphicFramePr>
        <p:xfrm>
          <a:off x="190500" y="1587500"/>
          <a:ext cx="2828925" cy="5040312"/>
        </p:xfrm>
        <a:graphic>
          <a:graphicData uri="http://schemas.openxmlformats.org/drawingml/2006/table">
            <a:tbl>
              <a:tblPr firstRow="1" bandRow="1">
                <a:tableStyleId>{5C22544A-7EE6-4342-B048-85BDC9FD1C3A}</a:tableStyleId>
              </a:tblPr>
              <a:tblGrid>
                <a:gridCol w="2828925">
                  <a:extLst>
                    <a:ext uri="{9D8B030D-6E8A-4147-A177-3AD203B41FA5}">
                      <a16:colId xmlns:a16="http://schemas.microsoft.com/office/drawing/2014/main" val="3789121921"/>
                    </a:ext>
                  </a:extLst>
                </a:gridCol>
              </a:tblGrid>
              <a:tr h="3140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1" dirty="0">
                          <a:solidFill>
                            <a:schemeClr val="bg1"/>
                          </a:solidFill>
                        </a:rPr>
                        <a:t>MACRO</a:t>
                      </a:r>
                    </a:p>
                  </a:txBody>
                  <a:tcPr>
                    <a:lnL w="12700" cap="flat" cmpd="sng" algn="ctr">
                      <a:solidFill>
                        <a:srgbClr val="8F3328"/>
                      </a:solidFill>
                      <a:prstDash val="solid"/>
                      <a:round/>
                      <a:headEnd type="none" w="med" len="med"/>
                      <a:tailEnd type="none" w="med" len="med"/>
                    </a:lnL>
                    <a:lnR w="12700" cap="flat" cmpd="sng" algn="ctr">
                      <a:solidFill>
                        <a:srgbClr val="8F3328"/>
                      </a:solidFill>
                      <a:prstDash val="solid"/>
                      <a:round/>
                      <a:headEnd type="none" w="med" len="med"/>
                      <a:tailEnd type="none" w="med" len="med"/>
                    </a:lnR>
                    <a:lnT w="12700" cap="flat" cmpd="sng" algn="ctr">
                      <a:solidFill>
                        <a:srgbClr val="8F3328"/>
                      </a:solidFill>
                      <a:prstDash val="solid"/>
                      <a:round/>
                      <a:headEnd type="none" w="med" len="med"/>
                      <a:tailEnd type="none" w="med" len="med"/>
                    </a:lnT>
                    <a:lnB w="12700" cap="flat" cmpd="sng" algn="ctr">
                      <a:solidFill>
                        <a:srgbClr val="8F3328"/>
                      </a:solidFill>
                      <a:prstDash val="solid"/>
                      <a:round/>
                      <a:headEnd type="none" w="med" len="med"/>
                      <a:tailEnd type="none" w="med" len="med"/>
                    </a:lnB>
                    <a:solidFill>
                      <a:srgbClr val="8F3328"/>
                    </a:solidFill>
                  </a:tcPr>
                </a:tc>
                <a:extLst>
                  <a:ext uri="{0D108BD9-81ED-4DB2-BD59-A6C34878D82A}">
                    <a16:rowId xmlns:a16="http://schemas.microsoft.com/office/drawing/2014/main" val="2642618290"/>
                  </a:ext>
                </a:extLst>
              </a:tr>
              <a:tr h="4726274">
                <a:tc>
                  <a:txBody>
                    <a:bodyPr/>
                    <a:lstStyle/>
                    <a:p>
                      <a:pPr>
                        <a:spcBef>
                          <a:spcPts val="400"/>
                        </a:spcBef>
                      </a:pPr>
                      <a:r>
                        <a:rPr lang="en-US" sz="1200" b="1" dirty="0">
                          <a:solidFill>
                            <a:schemeClr val="bg1">
                              <a:lumMod val="50000"/>
                            </a:schemeClr>
                          </a:solidFill>
                        </a:rPr>
                        <a:t>Macro economy &amp; population</a:t>
                      </a:r>
                    </a:p>
                    <a:p>
                      <a:pPr marL="91440" indent="-91440">
                        <a:spcBef>
                          <a:spcPts val="400"/>
                        </a:spcBef>
                        <a:buFont typeface="Wingdings" panose="05000000000000000000" pitchFamily="2" charset="2"/>
                        <a:buChar char="§"/>
                      </a:pPr>
                      <a:r>
                        <a:rPr lang="en-US" sz="1200" dirty="0">
                          <a:solidFill>
                            <a:schemeClr val="bg1">
                              <a:lumMod val="50000"/>
                            </a:schemeClr>
                          </a:solidFill>
                        </a:rPr>
                        <a:t>Size and growth of economy (GDP)</a:t>
                      </a:r>
                    </a:p>
                    <a:p>
                      <a:pPr marL="91440" indent="-91440">
                        <a:spcBef>
                          <a:spcPts val="400"/>
                        </a:spcBef>
                        <a:buFont typeface="Wingdings" panose="05000000000000000000" pitchFamily="2" charset="2"/>
                        <a:buChar char="§"/>
                      </a:pPr>
                      <a:r>
                        <a:rPr lang="en-US" sz="1200" dirty="0">
                          <a:solidFill>
                            <a:schemeClr val="bg1">
                              <a:lumMod val="50000"/>
                            </a:schemeClr>
                          </a:solidFill>
                        </a:rPr>
                        <a:t>Political risk and stability</a:t>
                      </a:r>
                    </a:p>
                    <a:p>
                      <a:pPr marL="91440" indent="-91440">
                        <a:spcBef>
                          <a:spcPts val="400"/>
                        </a:spcBef>
                        <a:buFont typeface="Wingdings" panose="05000000000000000000" pitchFamily="2" charset="2"/>
                        <a:buChar char="§"/>
                      </a:pPr>
                      <a:r>
                        <a:rPr lang="en-US" sz="1200" dirty="0">
                          <a:solidFill>
                            <a:schemeClr val="bg1">
                              <a:lumMod val="50000"/>
                            </a:schemeClr>
                          </a:solidFill>
                        </a:rPr>
                        <a:t>Median household incomes</a:t>
                      </a:r>
                    </a:p>
                    <a:p>
                      <a:pPr marL="91440" indent="-91440">
                        <a:spcBef>
                          <a:spcPts val="400"/>
                        </a:spcBef>
                        <a:buFont typeface="Wingdings" panose="05000000000000000000" pitchFamily="2" charset="2"/>
                        <a:buChar char="§"/>
                      </a:pPr>
                      <a:r>
                        <a:rPr lang="en-US" sz="1200" dirty="0">
                          <a:solidFill>
                            <a:schemeClr val="bg1">
                              <a:lumMod val="50000"/>
                            </a:schemeClr>
                          </a:solidFill>
                        </a:rPr>
                        <a:t>Unemployment rates </a:t>
                      </a:r>
                    </a:p>
                    <a:p>
                      <a:pPr marL="91440" indent="-91440">
                        <a:spcBef>
                          <a:spcPts val="400"/>
                        </a:spcBef>
                        <a:buFont typeface="Wingdings" panose="05000000000000000000" pitchFamily="2" charset="2"/>
                        <a:buChar char="§"/>
                      </a:pPr>
                      <a:r>
                        <a:rPr lang="en-US" sz="1200" dirty="0">
                          <a:solidFill>
                            <a:schemeClr val="bg1">
                              <a:lumMod val="50000"/>
                            </a:schemeClr>
                          </a:solidFill>
                        </a:rPr>
                        <a:t>Population (people and households, urban and rural)</a:t>
                      </a:r>
                    </a:p>
                    <a:p>
                      <a:pPr marL="91440" indent="-91440">
                        <a:spcBef>
                          <a:spcPts val="400"/>
                        </a:spcBef>
                        <a:buFont typeface="Wingdings" panose="05000000000000000000" pitchFamily="2" charset="2"/>
                        <a:buChar char="§"/>
                      </a:pPr>
                      <a:r>
                        <a:rPr lang="en-US" sz="1200" dirty="0">
                          <a:solidFill>
                            <a:schemeClr val="bg1">
                              <a:lumMod val="50000"/>
                            </a:schemeClr>
                          </a:solidFill>
                        </a:rPr>
                        <a:t>Urban population and rate of urbanization</a:t>
                      </a:r>
                    </a:p>
                    <a:p>
                      <a:pPr marL="91440" indent="-91440">
                        <a:spcBef>
                          <a:spcPts val="400"/>
                        </a:spcBef>
                        <a:buFont typeface="Wingdings" panose="05000000000000000000" pitchFamily="2" charset="2"/>
                        <a:buChar char="§"/>
                      </a:pPr>
                      <a:endParaRPr lang="en-US" sz="500" dirty="0">
                        <a:solidFill>
                          <a:schemeClr val="bg1">
                            <a:lumMod val="50000"/>
                          </a:schemeClr>
                        </a:solidFill>
                      </a:endParaRPr>
                    </a:p>
                    <a:p>
                      <a:pPr>
                        <a:spcBef>
                          <a:spcPts val="400"/>
                        </a:spcBef>
                      </a:pPr>
                      <a:r>
                        <a:rPr lang="en-US" sz="1200" b="1" dirty="0">
                          <a:solidFill>
                            <a:schemeClr val="bg1">
                              <a:lumMod val="50000"/>
                            </a:schemeClr>
                          </a:solidFill>
                        </a:rPr>
                        <a:t>Policy, regulation and legislation</a:t>
                      </a:r>
                    </a:p>
                    <a:p>
                      <a:pPr marL="91440" indent="-91440">
                        <a:spcBef>
                          <a:spcPts val="400"/>
                        </a:spcBef>
                        <a:buFont typeface="Wingdings" panose="05000000000000000000" pitchFamily="2" charset="2"/>
                        <a:buChar char="§"/>
                      </a:pPr>
                      <a:r>
                        <a:rPr lang="en-US" sz="1200" dirty="0">
                          <a:solidFill>
                            <a:schemeClr val="bg1">
                              <a:lumMod val="50000"/>
                            </a:schemeClr>
                          </a:solidFill>
                        </a:rPr>
                        <a:t>Housing policy exists and includes specific policy related to rental</a:t>
                      </a:r>
                    </a:p>
                    <a:p>
                      <a:pPr marL="91440" indent="-91440">
                        <a:spcBef>
                          <a:spcPts val="400"/>
                        </a:spcBef>
                        <a:buFont typeface="Wingdings" panose="05000000000000000000" pitchFamily="2" charset="2"/>
                        <a:buChar char="§"/>
                      </a:pPr>
                      <a:r>
                        <a:rPr lang="en-US" sz="1200" dirty="0">
                          <a:solidFill>
                            <a:schemeClr val="bg1">
                              <a:lumMod val="50000"/>
                            </a:schemeClr>
                          </a:solidFill>
                        </a:rPr>
                        <a:t>Regulation</a:t>
                      </a:r>
                      <a:r>
                        <a:rPr lang="en-US" sz="1200" baseline="0" dirty="0">
                          <a:solidFill>
                            <a:schemeClr val="bg1">
                              <a:lumMod val="50000"/>
                            </a:schemeClr>
                          </a:solidFill>
                        </a:rPr>
                        <a:t> and l</a:t>
                      </a:r>
                      <a:r>
                        <a:rPr lang="en-US" sz="1200" dirty="0">
                          <a:solidFill>
                            <a:schemeClr val="bg1">
                              <a:lumMod val="50000"/>
                            </a:schemeClr>
                          </a:solidFill>
                        </a:rPr>
                        <a:t>egislation specific to rental, including: deposits, rent setting and increases/duration and termination of contract/maintenance and repairs/eviction</a:t>
                      </a:r>
                    </a:p>
                    <a:p>
                      <a:pPr marL="91440" indent="-91440">
                        <a:spcBef>
                          <a:spcPts val="400"/>
                        </a:spcBef>
                        <a:buFont typeface="Wingdings" panose="05000000000000000000" pitchFamily="2" charset="2"/>
                        <a:buChar char="§"/>
                      </a:pPr>
                      <a:r>
                        <a:rPr lang="en-US" sz="1200" dirty="0">
                          <a:solidFill>
                            <a:schemeClr val="bg1">
                              <a:lumMod val="50000"/>
                            </a:schemeClr>
                          </a:solidFill>
                        </a:rPr>
                        <a:t>Existence of conflict resolution process</a:t>
                      </a:r>
                    </a:p>
                    <a:p>
                      <a:pPr marL="91440" indent="-91440">
                        <a:spcBef>
                          <a:spcPts val="400"/>
                        </a:spcBef>
                        <a:buFont typeface="Wingdings" panose="05000000000000000000" pitchFamily="2" charset="2"/>
                        <a:buChar char="§"/>
                      </a:pPr>
                      <a:r>
                        <a:rPr lang="en-US" sz="1200" dirty="0">
                          <a:solidFill>
                            <a:schemeClr val="bg1">
                              <a:lumMod val="50000"/>
                            </a:schemeClr>
                          </a:solidFill>
                        </a:rPr>
                        <a:t>Process to evict, average cost and average duration</a:t>
                      </a:r>
                    </a:p>
                  </a:txBody>
                  <a:tcPr>
                    <a:lnL w="12700" cap="flat" cmpd="sng" algn="ctr">
                      <a:solidFill>
                        <a:srgbClr val="8F3328"/>
                      </a:solidFill>
                      <a:prstDash val="solid"/>
                      <a:round/>
                      <a:headEnd type="none" w="med" len="med"/>
                      <a:tailEnd type="none" w="med" len="med"/>
                    </a:lnL>
                    <a:lnR w="12700" cap="flat" cmpd="sng" algn="ctr">
                      <a:solidFill>
                        <a:srgbClr val="8F3328"/>
                      </a:solidFill>
                      <a:prstDash val="solid"/>
                      <a:round/>
                      <a:headEnd type="none" w="med" len="med"/>
                      <a:tailEnd type="none" w="med" len="med"/>
                    </a:lnR>
                    <a:lnT w="12700" cap="flat" cmpd="sng" algn="ctr">
                      <a:solidFill>
                        <a:srgbClr val="8F3328"/>
                      </a:solidFill>
                      <a:prstDash val="solid"/>
                      <a:round/>
                      <a:headEnd type="none" w="med" len="med"/>
                      <a:tailEnd type="none" w="med" len="med"/>
                    </a:lnT>
                    <a:lnB w="12700" cap="flat" cmpd="sng" algn="ctr">
                      <a:solidFill>
                        <a:srgbClr val="8F3328"/>
                      </a:solidFill>
                      <a:prstDash val="solid"/>
                      <a:round/>
                      <a:headEnd type="none" w="med" len="med"/>
                      <a:tailEnd type="none" w="med" len="med"/>
                    </a:lnB>
                    <a:noFill/>
                  </a:tcPr>
                </a:tc>
                <a:extLst>
                  <a:ext uri="{0D108BD9-81ED-4DB2-BD59-A6C34878D82A}">
                    <a16:rowId xmlns:a16="http://schemas.microsoft.com/office/drawing/2014/main" val="2604708325"/>
                  </a:ext>
                </a:extLst>
              </a:tr>
            </a:tbl>
          </a:graphicData>
        </a:graphic>
      </p:graphicFrame>
      <p:sp>
        <p:nvSpPr>
          <p:cNvPr id="3" name="Rounded Rectangular Callout 2"/>
          <p:cNvSpPr/>
          <p:nvPr/>
        </p:nvSpPr>
        <p:spPr bwMode="auto">
          <a:xfrm>
            <a:off x="308610" y="2205990"/>
            <a:ext cx="2526030" cy="982980"/>
          </a:xfrm>
          <a:prstGeom prst="wedgeRoundRectCallout">
            <a:avLst>
              <a:gd name="adj1" fmla="val 6316"/>
              <a:gd name="adj2" fmla="val 82267"/>
              <a:gd name="adj3" fmla="val 16667"/>
            </a:avLst>
          </a:prstGeom>
          <a:solidFill>
            <a:srgbClr val="E6AAA4"/>
          </a:solidFill>
          <a:ln w="9525" cap="flat" cmpd="sng" algn="ctr">
            <a:solidFill>
              <a:srgbClr val="8F3328"/>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ZA" sz="1200" b="0" i="0" u="none" strike="noStrike" cap="none" normalizeH="0" baseline="0" dirty="0">
              <a:ln>
                <a:noFill/>
              </a:ln>
              <a:solidFill>
                <a:schemeClr val="tx1"/>
              </a:solidFill>
              <a:effectLst/>
              <a:latin typeface="Tahoma" pitchFamily="34" charset="0"/>
            </a:endParaRPr>
          </a:p>
        </p:txBody>
      </p:sp>
      <p:sp>
        <p:nvSpPr>
          <p:cNvPr id="6" name="TextBox 5"/>
          <p:cNvSpPr txBox="1"/>
          <p:nvPr/>
        </p:nvSpPr>
        <p:spPr>
          <a:xfrm>
            <a:off x="502920" y="2354580"/>
            <a:ext cx="1897380" cy="461665"/>
          </a:xfrm>
          <a:prstGeom prst="rect">
            <a:avLst/>
          </a:prstGeom>
          <a:noFill/>
        </p:spPr>
        <p:txBody>
          <a:bodyPr wrap="square" rtlCol="0">
            <a:spAutoFit/>
          </a:bodyPr>
          <a:lstStyle/>
          <a:p>
            <a:pPr marL="182880" indent="-182880">
              <a:buFont typeface="Wingdings" panose="05000000000000000000" pitchFamily="2" charset="2"/>
              <a:buChar char="§"/>
            </a:pPr>
            <a:r>
              <a:rPr lang="en-US" sz="1200" dirty="0"/>
              <a:t>Easy to find and freely available</a:t>
            </a:r>
            <a:endParaRPr lang="en-ZA" sz="1200" dirty="0"/>
          </a:p>
        </p:txBody>
      </p:sp>
      <p:sp>
        <p:nvSpPr>
          <p:cNvPr id="11" name="Rounded Rectangular Callout 10"/>
          <p:cNvSpPr/>
          <p:nvPr/>
        </p:nvSpPr>
        <p:spPr bwMode="auto">
          <a:xfrm>
            <a:off x="308610" y="4502727"/>
            <a:ext cx="2634615" cy="919401"/>
          </a:xfrm>
          <a:prstGeom prst="wedgeRoundRectCallout">
            <a:avLst>
              <a:gd name="adj1" fmla="val 36180"/>
              <a:gd name="adj2" fmla="val 60108"/>
              <a:gd name="adj3" fmla="val 16667"/>
            </a:avLst>
          </a:prstGeom>
          <a:solidFill>
            <a:srgbClr val="E6AAA4"/>
          </a:solidFill>
          <a:ln w="9525" cap="flat" cmpd="sng" algn="ctr">
            <a:solidFill>
              <a:srgbClr val="8F3328"/>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171450" indent="-171450">
              <a:spcBef>
                <a:spcPts val="600"/>
              </a:spcBef>
              <a:buFont typeface="Arial" panose="020B0604020202020204" pitchFamily="34" charset="0"/>
              <a:buChar char="•"/>
            </a:pPr>
            <a:r>
              <a:rPr lang="en-ZA" sz="1200" dirty="0"/>
              <a:t>Country specific, highly nuanced and difficult to determine levels of enforcement where laws exist</a:t>
            </a:r>
          </a:p>
        </p:txBody>
      </p:sp>
      <p:sp>
        <p:nvSpPr>
          <p:cNvPr id="13" name="Rounded Rectangular Callout 12"/>
          <p:cNvSpPr/>
          <p:nvPr/>
        </p:nvSpPr>
        <p:spPr bwMode="auto">
          <a:xfrm>
            <a:off x="3247072" y="2343150"/>
            <a:ext cx="2651760" cy="2560320"/>
          </a:xfrm>
          <a:prstGeom prst="wedgeRoundRectCallout">
            <a:avLst>
              <a:gd name="adj1" fmla="val -1829"/>
              <a:gd name="adj2" fmla="val 67267"/>
              <a:gd name="adj3" fmla="val 16667"/>
            </a:avLst>
          </a:prstGeom>
          <a:solidFill>
            <a:srgbClr val="EAAE86"/>
          </a:solidFill>
          <a:ln w="9525" cap="flat" cmpd="sng" algn="ctr">
            <a:solidFill>
              <a:srgbClr val="DA742C"/>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ZA" sz="1200" b="0" i="0" u="none" strike="noStrike" cap="none" normalizeH="0" baseline="0" dirty="0">
              <a:ln>
                <a:noFill/>
              </a:ln>
              <a:solidFill>
                <a:schemeClr val="tx1"/>
              </a:solidFill>
              <a:effectLst/>
              <a:latin typeface="Tahoma" pitchFamily="34" charset="0"/>
            </a:endParaRPr>
          </a:p>
        </p:txBody>
      </p:sp>
      <p:sp>
        <p:nvSpPr>
          <p:cNvPr id="14" name="TextBox 13"/>
          <p:cNvSpPr txBox="1"/>
          <p:nvPr/>
        </p:nvSpPr>
        <p:spPr>
          <a:xfrm>
            <a:off x="3405346" y="2411075"/>
            <a:ext cx="2469356" cy="2462213"/>
          </a:xfrm>
          <a:prstGeom prst="rect">
            <a:avLst/>
          </a:prstGeom>
          <a:noFill/>
        </p:spPr>
        <p:txBody>
          <a:bodyPr wrap="square" rtlCol="0">
            <a:spAutoFit/>
          </a:bodyPr>
          <a:lstStyle/>
          <a:p>
            <a:pPr marL="182880" indent="-182880">
              <a:spcBef>
                <a:spcPts val="400"/>
              </a:spcBef>
              <a:buFont typeface="Wingdings" panose="05000000000000000000" pitchFamily="2" charset="2"/>
              <a:buChar char="§"/>
            </a:pPr>
            <a:r>
              <a:rPr lang="en-US" sz="1200" dirty="0"/>
              <a:t>Secondary data does not provide much insight into the meso layer</a:t>
            </a:r>
          </a:p>
          <a:p>
            <a:pPr marL="182880" indent="-182880">
              <a:spcBef>
                <a:spcPts val="400"/>
              </a:spcBef>
              <a:buFont typeface="Wingdings" panose="05000000000000000000" pitchFamily="2" charset="2"/>
              <a:buChar char="§"/>
            </a:pPr>
            <a:r>
              <a:rPr lang="en-US" sz="1200" dirty="0"/>
              <a:t>Requires supply side information</a:t>
            </a:r>
          </a:p>
          <a:p>
            <a:pPr marL="182880" indent="-182880">
              <a:spcBef>
                <a:spcPts val="400"/>
              </a:spcBef>
              <a:buFont typeface="Wingdings" panose="05000000000000000000" pitchFamily="2" charset="2"/>
              <a:buChar char="§"/>
            </a:pPr>
            <a:r>
              <a:rPr lang="en-US" sz="1200" dirty="0"/>
              <a:t>Analysis of rental classifieds can provide some sense of deposits and rent prices</a:t>
            </a:r>
          </a:p>
          <a:p>
            <a:pPr marL="182880" indent="-182880">
              <a:spcBef>
                <a:spcPts val="400"/>
              </a:spcBef>
              <a:buFont typeface="Wingdings" panose="05000000000000000000" pitchFamily="2" charset="2"/>
              <a:buChar char="§"/>
            </a:pPr>
            <a:r>
              <a:rPr lang="en-US" sz="1200" dirty="0"/>
              <a:t>Data held by companies can assist with stock indicators, planned units and management practices</a:t>
            </a:r>
          </a:p>
        </p:txBody>
      </p:sp>
      <p:sp>
        <p:nvSpPr>
          <p:cNvPr id="15" name="TextBox 14"/>
          <p:cNvSpPr txBox="1"/>
          <p:nvPr/>
        </p:nvSpPr>
        <p:spPr>
          <a:xfrm>
            <a:off x="3379946" y="5614793"/>
            <a:ext cx="2267902" cy="307777"/>
          </a:xfrm>
          <a:prstGeom prst="rect">
            <a:avLst/>
          </a:prstGeom>
          <a:noFill/>
        </p:spPr>
        <p:txBody>
          <a:bodyPr wrap="square" rtlCol="0">
            <a:spAutoFit/>
          </a:bodyPr>
          <a:lstStyle/>
          <a:p>
            <a:pPr algn="ctr"/>
            <a:r>
              <a:rPr lang="en-US" sz="1400" b="1" dirty="0">
                <a:solidFill>
                  <a:srgbClr val="DA742C"/>
                </a:solidFill>
              </a:rPr>
              <a:t>DATA GAPS EXIST</a:t>
            </a:r>
            <a:endParaRPr lang="en-ZA" sz="1400" b="1" dirty="0">
              <a:solidFill>
                <a:srgbClr val="DA742C"/>
              </a:solidFill>
            </a:endParaRPr>
          </a:p>
        </p:txBody>
      </p:sp>
      <p:sp>
        <p:nvSpPr>
          <p:cNvPr id="16" name="Rounded Rectangular Callout 15"/>
          <p:cNvSpPr/>
          <p:nvPr/>
        </p:nvSpPr>
        <p:spPr bwMode="auto">
          <a:xfrm>
            <a:off x="6304597" y="2205990"/>
            <a:ext cx="2526030" cy="2194560"/>
          </a:xfrm>
          <a:prstGeom prst="wedgeRoundRectCallout">
            <a:avLst>
              <a:gd name="adj1" fmla="val 12198"/>
              <a:gd name="adj2" fmla="val 64142"/>
              <a:gd name="adj3" fmla="val 16667"/>
            </a:avLst>
          </a:prstGeom>
          <a:solidFill>
            <a:srgbClr val="86B0CC"/>
          </a:solidFill>
          <a:ln w="9525" cap="flat" cmpd="sng" algn="ctr">
            <a:solidFill>
              <a:srgbClr val="218DAA"/>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ZA" sz="1200" b="0" i="0" u="none" strike="noStrike" cap="none" normalizeH="0" baseline="0" dirty="0">
              <a:ln>
                <a:noFill/>
              </a:ln>
              <a:solidFill>
                <a:schemeClr val="tx1"/>
              </a:solidFill>
              <a:effectLst/>
              <a:latin typeface="Tahoma" pitchFamily="34" charset="0"/>
            </a:endParaRPr>
          </a:p>
        </p:txBody>
      </p:sp>
      <p:sp>
        <p:nvSpPr>
          <p:cNvPr id="17" name="TextBox 16"/>
          <p:cNvSpPr txBox="1"/>
          <p:nvPr/>
        </p:nvSpPr>
        <p:spPr>
          <a:xfrm>
            <a:off x="6361271" y="2235815"/>
            <a:ext cx="2320290" cy="2041585"/>
          </a:xfrm>
          <a:prstGeom prst="rect">
            <a:avLst/>
          </a:prstGeom>
          <a:noFill/>
        </p:spPr>
        <p:txBody>
          <a:bodyPr wrap="square" rtlCol="0">
            <a:spAutoFit/>
          </a:bodyPr>
          <a:lstStyle/>
          <a:p>
            <a:pPr marL="182880" indent="-182880">
              <a:spcBef>
                <a:spcPts val="400"/>
              </a:spcBef>
              <a:buFont typeface="Wingdings" panose="05000000000000000000" pitchFamily="2" charset="2"/>
              <a:buChar char="§"/>
            </a:pPr>
            <a:r>
              <a:rPr lang="en-US" sz="1200" dirty="0"/>
              <a:t>There is limited data on landlords available in the survey data</a:t>
            </a:r>
          </a:p>
          <a:p>
            <a:pPr marL="182880" indent="-182880">
              <a:spcBef>
                <a:spcPts val="400"/>
              </a:spcBef>
              <a:buFont typeface="Wingdings" panose="05000000000000000000" pitchFamily="2" charset="2"/>
              <a:buChar char="§"/>
            </a:pPr>
            <a:r>
              <a:rPr lang="en-US" sz="1200" dirty="0"/>
              <a:t>Analysis of classified can provide some insight into characteristics of dwellings and management practices</a:t>
            </a:r>
          </a:p>
          <a:p>
            <a:pPr marL="182880" indent="-182880">
              <a:spcBef>
                <a:spcPts val="400"/>
              </a:spcBef>
              <a:buFont typeface="Wingdings" panose="05000000000000000000" pitchFamily="2" charset="2"/>
              <a:buChar char="§"/>
            </a:pPr>
            <a:r>
              <a:rPr lang="en-US" sz="1200" dirty="0"/>
              <a:t>Company data and credit bureau data could assist with arrears statuses</a:t>
            </a:r>
          </a:p>
        </p:txBody>
      </p:sp>
      <p:sp>
        <p:nvSpPr>
          <p:cNvPr id="18" name="TextBox 17"/>
          <p:cNvSpPr txBox="1"/>
          <p:nvPr/>
        </p:nvSpPr>
        <p:spPr>
          <a:xfrm>
            <a:off x="6304597" y="5611324"/>
            <a:ext cx="2267902" cy="307777"/>
          </a:xfrm>
          <a:prstGeom prst="rect">
            <a:avLst/>
          </a:prstGeom>
          <a:noFill/>
        </p:spPr>
        <p:txBody>
          <a:bodyPr wrap="square" rtlCol="0">
            <a:spAutoFit/>
          </a:bodyPr>
          <a:lstStyle/>
          <a:p>
            <a:pPr algn="ctr"/>
            <a:r>
              <a:rPr lang="en-US" sz="1400" b="1" dirty="0">
                <a:solidFill>
                  <a:srgbClr val="218DAA"/>
                </a:solidFill>
              </a:rPr>
              <a:t>DATA GAPS EXIST</a:t>
            </a:r>
            <a:endParaRPr lang="en-ZA" sz="1400" b="1" dirty="0">
              <a:solidFill>
                <a:srgbClr val="218DAA"/>
              </a:solidFill>
            </a:endParaRPr>
          </a:p>
        </p:txBody>
      </p:sp>
      <p:sp>
        <p:nvSpPr>
          <p:cNvPr id="19" name="Rounded Rectangular Callout 18"/>
          <p:cNvSpPr/>
          <p:nvPr/>
        </p:nvSpPr>
        <p:spPr bwMode="auto">
          <a:xfrm>
            <a:off x="9261157" y="2176165"/>
            <a:ext cx="2526030" cy="1645920"/>
          </a:xfrm>
          <a:prstGeom prst="wedgeRoundRectCallout">
            <a:avLst>
              <a:gd name="adj1" fmla="val -7259"/>
              <a:gd name="adj2" fmla="val 64877"/>
              <a:gd name="adj3" fmla="val 16667"/>
            </a:avLst>
          </a:prstGeom>
          <a:solidFill>
            <a:srgbClr val="F9D78B"/>
          </a:solidFill>
          <a:ln w="9525" cap="flat" cmpd="sng" algn="ctr">
            <a:solidFill>
              <a:srgbClr val="F5B829"/>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ZA" sz="1200" b="0" i="0" u="none" strike="noStrike" cap="none" normalizeH="0" baseline="0" dirty="0">
              <a:ln>
                <a:noFill/>
              </a:ln>
              <a:solidFill>
                <a:schemeClr val="tx1"/>
              </a:solidFill>
              <a:effectLst/>
              <a:latin typeface="Tahoma" pitchFamily="34" charset="0"/>
            </a:endParaRPr>
          </a:p>
        </p:txBody>
      </p:sp>
      <p:sp>
        <p:nvSpPr>
          <p:cNvPr id="20" name="TextBox 19"/>
          <p:cNvSpPr txBox="1"/>
          <p:nvPr/>
        </p:nvSpPr>
        <p:spPr>
          <a:xfrm>
            <a:off x="9317831" y="2193106"/>
            <a:ext cx="2469356" cy="1856919"/>
          </a:xfrm>
          <a:prstGeom prst="rect">
            <a:avLst/>
          </a:prstGeom>
          <a:noFill/>
        </p:spPr>
        <p:txBody>
          <a:bodyPr wrap="square" rtlCol="0">
            <a:spAutoFit/>
          </a:bodyPr>
          <a:lstStyle/>
          <a:p>
            <a:pPr marL="182880" indent="-182880">
              <a:spcBef>
                <a:spcPts val="400"/>
              </a:spcBef>
              <a:buFont typeface="Wingdings" panose="05000000000000000000" pitchFamily="2" charset="2"/>
              <a:buChar char="§"/>
            </a:pPr>
            <a:r>
              <a:rPr lang="en-US" sz="1200" dirty="0"/>
              <a:t>Survey/ census data provides a useful overview of tenure status, dwelling conditions and household characteristics</a:t>
            </a:r>
          </a:p>
          <a:p>
            <a:pPr marL="182880" indent="-182880">
              <a:spcBef>
                <a:spcPts val="400"/>
              </a:spcBef>
              <a:buFont typeface="Wingdings" panose="05000000000000000000" pitchFamily="2" charset="2"/>
              <a:buChar char="§"/>
            </a:pPr>
            <a:r>
              <a:rPr lang="en-US" sz="1200" dirty="0"/>
              <a:t>Limited data on housing stock and backlog, as well as the key elements in the housing value chain that impact on housing</a:t>
            </a:r>
          </a:p>
          <a:p>
            <a:pPr marL="182880" indent="-182880">
              <a:spcBef>
                <a:spcPts val="400"/>
              </a:spcBef>
              <a:buFont typeface="Wingdings" panose="05000000000000000000" pitchFamily="2" charset="2"/>
              <a:buChar char="§"/>
            </a:pPr>
            <a:endParaRPr lang="en-US" sz="1200" dirty="0"/>
          </a:p>
        </p:txBody>
      </p:sp>
      <p:sp>
        <p:nvSpPr>
          <p:cNvPr id="21" name="Rounded Rectangular Callout 20"/>
          <p:cNvSpPr/>
          <p:nvPr/>
        </p:nvSpPr>
        <p:spPr bwMode="auto">
          <a:xfrm>
            <a:off x="9167812" y="4313218"/>
            <a:ext cx="2784158" cy="1828800"/>
          </a:xfrm>
          <a:prstGeom prst="wedgeRoundRectCallout">
            <a:avLst>
              <a:gd name="adj1" fmla="val 35937"/>
              <a:gd name="adj2" fmla="val -60854"/>
              <a:gd name="adj3" fmla="val 16667"/>
            </a:avLst>
          </a:prstGeom>
          <a:solidFill>
            <a:srgbClr val="F9D78B"/>
          </a:solidFill>
          <a:ln w="9525" cap="flat" cmpd="sng" algn="ctr">
            <a:solidFill>
              <a:srgbClr val="F5B82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ZA" sz="1200" b="0" i="0" u="none" strike="noStrike" cap="none" normalizeH="0" baseline="0" dirty="0">
              <a:ln>
                <a:noFill/>
              </a:ln>
              <a:solidFill>
                <a:schemeClr val="tx1"/>
              </a:solidFill>
              <a:effectLst/>
              <a:latin typeface="Tahoma" pitchFamily="34" charset="0"/>
            </a:endParaRPr>
          </a:p>
        </p:txBody>
      </p:sp>
      <p:sp>
        <p:nvSpPr>
          <p:cNvPr id="22" name="TextBox 21"/>
          <p:cNvSpPr txBox="1"/>
          <p:nvPr/>
        </p:nvSpPr>
        <p:spPr>
          <a:xfrm>
            <a:off x="9156382" y="4326979"/>
            <a:ext cx="2784158" cy="1620957"/>
          </a:xfrm>
          <a:prstGeom prst="rect">
            <a:avLst/>
          </a:prstGeom>
          <a:noFill/>
        </p:spPr>
        <p:txBody>
          <a:bodyPr wrap="square" rtlCol="0">
            <a:spAutoFit/>
          </a:bodyPr>
          <a:lstStyle/>
          <a:p>
            <a:pPr marL="182880" indent="-182880">
              <a:spcBef>
                <a:spcPts val="400"/>
              </a:spcBef>
              <a:buFont typeface="Wingdings" panose="05000000000000000000" pitchFamily="2" charset="2"/>
              <a:buChar char="§"/>
            </a:pPr>
            <a:r>
              <a:rPr lang="en-US" sz="1200" dirty="0"/>
              <a:t>Survey/ census data can be used to size the market and understand dwelling conditions and household characteristics</a:t>
            </a:r>
          </a:p>
          <a:p>
            <a:pPr marL="182880" indent="-182880">
              <a:spcBef>
                <a:spcPts val="400"/>
              </a:spcBef>
              <a:buFont typeface="Wingdings" panose="05000000000000000000" pitchFamily="2" charset="2"/>
              <a:buChar char="§"/>
            </a:pPr>
            <a:r>
              <a:rPr lang="en-US" sz="1200" dirty="0"/>
              <a:t>However, limited detail on the type of rental (some indication of public/ private), affordability, and no indicators on motivation for renting</a:t>
            </a:r>
          </a:p>
        </p:txBody>
      </p:sp>
      <p:sp>
        <p:nvSpPr>
          <p:cNvPr id="23" name="TextBox 22"/>
          <p:cNvSpPr txBox="1"/>
          <p:nvPr/>
        </p:nvSpPr>
        <p:spPr>
          <a:xfrm>
            <a:off x="9224010" y="6183411"/>
            <a:ext cx="2651760" cy="307777"/>
          </a:xfrm>
          <a:prstGeom prst="rect">
            <a:avLst/>
          </a:prstGeom>
          <a:solidFill>
            <a:schemeClr val="bg1"/>
          </a:solidFill>
        </p:spPr>
        <p:txBody>
          <a:bodyPr wrap="square" rtlCol="0">
            <a:spAutoFit/>
          </a:bodyPr>
          <a:lstStyle/>
          <a:p>
            <a:pPr algn="ctr"/>
            <a:r>
              <a:rPr lang="en-US" sz="1400" b="1" dirty="0">
                <a:solidFill>
                  <a:srgbClr val="F5B829"/>
                </a:solidFill>
              </a:rPr>
              <a:t>DATA GAPS EXIST</a:t>
            </a:r>
            <a:endParaRPr lang="en-ZA" sz="1400" b="1" dirty="0">
              <a:solidFill>
                <a:srgbClr val="F5B829"/>
              </a:solidFill>
            </a:endParaRPr>
          </a:p>
        </p:txBody>
      </p:sp>
    </p:spTree>
    <p:extLst>
      <p:ext uri="{BB962C8B-B14F-4D97-AF65-F5344CB8AC3E}">
        <p14:creationId xmlns:p14="http://schemas.microsoft.com/office/powerpoint/2010/main" val="278000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1" grpId="0" animBg="1"/>
      <p:bldP spid="13" grpId="0" animBg="1"/>
      <p:bldP spid="14" grpId="0"/>
      <p:bldP spid="15" grpId="0"/>
      <p:bldP spid="16" grpId="0" animBg="1"/>
      <p:bldP spid="17" grpId="0"/>
      <p:bldP spid="18" grpId="0"/>
      <p:bldP spid="19" grpId="0" animBg="1"/>
      <p:bldP spid="20" grpId="0"/>
      <p:bldP spid="21" grpId="0" animBg="1"/>
      <p:bldP spid="22" grpId="0"/>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3472" y="488639"/>
            <a:ext cx="3960441" cy="4276345"/>
          </a:xfrm>
        </p:spPr>
        <p:txBody>
          <a:bodyPr/>
          <a:lstStyle/>
          <a:p>
            <a:pPr marL="0" indent="0">
              <a:buNone/>
            </a:pPr>
            <a:r>
              <a:rPr lang="en-US" sz="4800" b="1" dirty="0">
                <a:solidFill>
                  <a:schemeClr val="tx1">
                    <a:lumMod val="75000"/>
                    <a:lumOff val="25000"/>
                  </a:schemeClr>
                </a:solidFill>
                <a:latin typeface="Calibri" charset="0"/>
                <a:ea typeface="Calibri" charset="0"/>
                <a:cs typeface="Calibri" charset="0"/>
              </a:rPr>
              <a:t>Thank you!</a:t>
            </a:r>
          </a:p>
          <a:p>
            <a:pPr marL="0" indent="0">
              <a:buNone/>
            </a:pPr>
            <a:endParaRPr lang="en-US" sz="1600" dirty="0">
              <a:solidFill>
                <a:schemeClr val="tx1">
                  <a:lumMod val="75000"/>
                  <a:lumOff val="25000"/>
                </a:schemeClr>
              </a:solidFill>
              <a:latin typeface="Calibri" charset="0"/>
              <a:ea typeface="Calibri" charset="0"/>
              <a:cs typeface="Calibri" charset="0"/>
            </a:endParaRPr>
          </a:p>
          <a:p>
            <a:pPr marL="0" indent="0">
              <a:buNone/>
            </a:pPr>
            <a:r>
              <a:rPr lang="en-US" sz="1600" dirty="0">
                <a:solidFill>
                  <a:schemeClr val="tx1">
                    <a:lumMod val="75000"/>
                    <a:lumOff val="25000"/>
                  </a:schemeClr>
                </a:solidFill>
                <a:latin typeface="Calibri" charset="0"/>
                <a:ea typeface="Calibri" charset="0"/>
                <a:cs typeface="Calibri" charset="0"/>
              </a:rPr>
              <a:t>Kecia Rust</a:t>
            </a:r>
          </a:p>
          <a:p>
            <a:pPr marL="0" indent="0">
              <a:buNone/>
            </a:pPr>
            <a:r>
              <a:rPr lang="en-US" sz="1600" dirty="0">
                <a:solidFill>
                  <a:schemeClr val="tx1">
                    <a:lumMod val="75000"/>
                    <a:lumOff val="25000"/>
                  </a:schemeClr>
                </a:solidFill>
                <a:latin typeface="Calibri" charset="0"/>
                <a:ea typeface="Calibri" charset="0"/>
                <a:cs typeface="Calibri" charset="0"/>
                <a:hlinkClick r:id="rId2"/>
              </a:rPr>
              <a:t>kecia@housingfinanceafrica.org</a:t>
            </a:r>
            <a:endParaRPr lang="en-US" sz="1600" dirty="0">
              <a:solidFill>
                <a:schemeClr val="tx1">
                  <a:lumMod val="75000"/>
                  <a:lumOff val="25000"/>
                </a:schemeClr>
              </a:solidFill>
              <a:latin typeface="Calibri" charset="0"/>
              <a:ea typeface="Calibri" charset="0"/>
              <a:cs typeface="Calibri" charset="0"/>
            </a:endParaRPr>
          </a:p>
          <a:p>
            <a:pPr marL="0" indent="0">
              <a:buNone/>
            </a:pPr>
            <a:r>
              <a:rPr lang="en-US" sz="1600" dirty="0">
                <a:solidFill>
                  <a:schemeClr val="tx1">
                    <a:lumMod val="75000"/>
                    <a:lumOff val="25000"/>
                  </a:schemeClr>
                </a:solidFill>
                <a:latin typeface="Calibri" charset="0"/>
                <a:ea typeface="Calibri" charset="0"/>
                <a:cs typeface="Calibri" charset="0"/>
                <a:hlinkClick r:id="rId3"/>
              </a:rPr>
              <a:t>www.housingfinanceafrica.org</a:t>
            </a:r>
            <a:r>
              <a:rPr lang="en-US" sz="1600" dirty="0">
                <a:solidFill>
                  <a:schemeClr val="tx1">
                    <a:lumMod val="75000"/>
                    <a:lumOff val="25000"/>
                  </a:schemeClr>
                </a:solidFill>
                <a:latin typeface="Calibri" charset="0"/>
                <a:ea typeface="Calibri" charset="0"/>
                <a:cs typeface="Calibri" charset="0"/>
              </a:rPr>
              <a:t> </a:t>
            </a:r>
          </a:p>
          <a:p>
            <a:pPr marL="0" indent="0">
              <a:buNone/>
            </a:pPr>
            <a:r>
              <a:rPr lang="en-US" sz="1600" dirty="0">
                <a:solidFill>
                  <a:schemeClr val="tx1">
                    <a:lumMod val="75000"/>
                    <a:lumOff val="25000"/>
                  </a:schemeClr>
                </a:solidFill>
                <a:latin typeface="Calibri" charset="0"/>
                <a:ea typeface="Calibri" charset="0"/>
                <a:cs typeface="Calibri" charset="0"/>
              </a:rPr>
              <a:t>+2783 785 4964</a:t>
            </a:r>
          </a:p>
          <a:p>
            <a:pPr marL="0" indent="0">
              <a:buNone/>
            </a:pPr>
            <a:endParaRPr lang="en-US" sz="1600" dirty="0">
              <a:solidFill>
                <a:schemeClr val="tx1">
                  <a:lumMod val="75000"/>
                  <a:lumOff val="25000"/>
                </a:schemeClr>
              </a:solidFill>
              <a:latin typeface="Calibri" charset="0"/>
              <a:ea typeface="Calibri" charset="0"/>
              <a:cs typeface="Calibri" charset="0"/>
            </a:endParaRPr>
          </a:p>
          <a:p>
            <a:pPr marL="0" indent="0">
              <a:buNone/>
            </a:pPr>
            <a:r>
              <a:rPr lang="en-US" sz="1200" dirty="0">
                <a:solidFill>
                  <a:schemeClr val="tx1">
                    <a:lumMod val="75000"/>
                    <a:lumOff val="25000"/>
                  </a:schemeClr>
                </a:solidFill>
                <a:latin typeface="Calibri" charset="0"/>
                <a:ea typeface="Calibri" charset="0"/>
                <a:cs typeface="Calibri" charset="0"/>
                <a:hlinkClick r:id="rId4"/>
              </a:rPr>
              <a:t>https://www.facebook.com/HousingFinanceAfrica?ref=hl</a:t>
            </a:r>
            <a:r>
              <a:rPr lang="en-US" sz="1200" dirty="0">
                <a:solidFill>
                  <a:schemeClr val="tx1">
                    <a:lumMod val="75000"/>
                    <a:lumOff val="25000"/>
                  </a:schemeClr>
                </a:solidFill>
                <a:latin typeface="Calibri" charset="0"/>
                <a:ea typeface="Calibri" charset="0"/>
                <a:cs typeface="Calibri" charset="0"/>
              </a:rPr>
              <a:t> </a:t>
            </a:r>
          </a:p>
          <a:p>
            <a:pPr marL="0" indent="0">
              <a:buNone/>
            </a:pPr>
            <a:r>
              <a:rPr lang="en-US" sz="1600" dirty="0">
                <a:solidFill>
                  <a:schemeClr val="tx1">
                    <a:lumMod val="75000"/>
                    <a:lumOff val="25000"/>
                  </a:schemeClr>
                </a:solidFill>
                <a:latin typeface="Calibri" charset="0"/>
                <a:ea typeface="Calibri" charset="0"/>
                <a:cs typeface="Calibri" charset="0"/>
              </a:rPr>
              <a:t>Twitter @</a:t>
            </a:r>
            <a:r>
              <a:rPr lang="en-US" sz="1600" dirty="0" err="1">
                <a:solidFill>
                  <a:schemeClr val="tx1">
                    <a:lumMod val="75000"/>
                    <a:lumOff val="25000"/>
                  </a:schemeClr>
                </a:solidFill>
                <a:latin typeface="Calibri" charset="0"/>
                <a:ea typeface="Calibri" charset="0"/>
                <a:cs typeface="Calibri" charset="0"/>
              </a:rPr>
              <a:t>CAHF_Africa</a:t>
            </a:r>
            <a:endParaRPr lang="en-US" sz="1600" dirty="0">
              <a:solidFill>
                <a:schemeClr val="tx1">
                  <a:lumMod val="75000"/>
                  <a:lumOff val="25000"/>
                </a:schemeClr>
              </a:solidFill>
              <a:latin typeface="Calibri" charset="0"/>
              <a:ea typeface="Calibri" charset="0"/>
              <a:cs typeface="Calibri" charset="0"/>
            </a:endParaRPr>
          </a:p>
          <a:p>
            <a:pPr marL="0" indent="0">
              <a:buNone/>
            </a:pPr>
            <a:r>
              <a:rPr lang="en-US" sz="1600" dirty="0">
                <a:solidFill>
                  <a:schemeClr val="tx1">
                    <a:lumMod val="75000"/>
                    <a:lumOff val="25000"/>
                  </a:schemeClr>
                </a:solidFill>
                <a:latin typeface="Calibri" charset="0"/>
                <a:ea typeface="Calibri" charset="0"/>
                <a:cs typeface="Calibri" charset="0"/>
              </a:rPr>
              <a:t>Twitter @</a:t>
            </a:r>
            <a:r>
              <a:rPr lang="en-US" sz="1600" dirty="0" err="1">
                <a:solidFill>
                  <a:schemeClr val="tx1">
                    <a:lumMod val="75000"/>
                    <a:lumOff val="25000"/>
                  </a:schemeClr>
                </a:solidFill>
                <a:latin typeface="Calibri" charset="0"/>
                <a:ea typeface="Calibri" charset="0"/>
                <a:cs typeface="Calibri" charset="0"/>
              </a:rPr>
              <a:t>AUHF_Housing</a:t>
            </a:r>
            <a:endParaRPr lang="en-US" sz="1600" dirty="0">
              <a:solidFill>
                <a:schemeClr val="tx1">
                  <a:lumMod val="75000"/>
                  <a:lumOff val="25000"/>
                </a:schemeClr>
              </a:solidFill>
              <a:latin typeface="Calibri" charset="0"/>
              <a:ea typeface="Calibri" charset="0"/>
              <a:cs typeface="Calibri" charset="0"/>
            </a:endParaRPr>
          </a:p>
          <a:p>
            <a:pPr marL="0" indent="0">
              <a:buNone/>
            </a:pPr>
            <a:endParaRPr lang="en-US" sz="2000" dirty="0">
              <a:solidFill>
                <a:schemeClr val="tx1">
                  <a:lumMod val="75000"/>
                  <a:lumOff val="25000"/>
                </a:schemeClr>
              </a:solidFill>
              <a:latin typeface="Calibri" charset="0"/>
              <a:ea typeface="Calibri" charset="0"/>
              <a:cs typeface="Calibri" charset="0"/>
            </a:endParaRPr>
          </a:p>
          <a:p>
            <a:pPr marL="0" indent="0">
              <a:buNone/>
            </a:pPr>
            <a:r>
              <a:rPr lang="en-US" sz="1600" b="1" dirty="0">
                <a:solidFill>
                  <a:schemeClr val="tx1">
                    <a:lumMod val="75000"/>
                    <a:lumOff val="25000"/>
                  </a:schemeClr>
                </a:solidFill>
                <a:latin typeface="Calibri" charset="0"/>
                <a:ea typeface="Calibri" charset="0"/>
                <a:cs typeface="Calibri" charset="0"/>
              </a:rPr>
              <a:t>CAHF is the Secretariat to the:</a:t>
            </a:r>
          </a:p>
          <a:p>
            <a:pPr marL="0" indent="0">
              <a:buNone/>
            </a:pPr>
            <a:endParaRPr lang="en-US" sz="1600" b="1" dirty="0">
              <a:solidFill>
                <a:schemeClr val="tx1">
                  <a:lumMod val="75000"/>
                  <a:lumOff val="25000"/>
                </a:schemeClr>
              </a:solidFill>
              <a:latin typeface="Calibri" charset="0"/>
              <a:ea typeface="Calibri" charset="0"/>
              <a:cs typeface="Calibri" charset="0"/>
            </a:endParaRPr>
          </a:p>
          <a:p>
            <a:pPr marL="0" indent="0">
              <a:buNone/>
            </a:pPr>
            <a:endParaRPr lang="en-US" sz="1600" b="1" dirty="0">
              <a:solidFill>
                <a:schemeClr val="tx1">
                  <a:lumMod val="75000"/>
                  <a:lumOff val="25000"/>
                </a:schemeClr>
              </a:solidFill>
              <a:latin typeface="Calibri" charset="0"/>
              <a:ea typeface="Calibri" charset="0"/>
              <a:cs typeface="Calibri" charset="0"/>
            </a:endParaRPr>
          </a:p>
          <a:p>
            <a:pPr marL="0" indent="0">
              <a:spcBef>
                <a:spcPts val="0"/>
              </a:spcBef>
              <a:buNone/>
            </a:pPr>
            <a:endParaRPr lang="en-US" sz="1400" b="1" dirty="0">
              <a:solidFill>
                <a:schemeClr val="tx1">
                  <a:lumMod val="75000"/>
                  <a:lumOff val="25000"/>
                </a:schemeClr>
              </a:solidFill>
              <a:latin typeface="Calibri" charset="0"/>
              <a:ea typeface="Calibri" charset="0"/>
              <a:cs typeface="Calibri" charset="0"/>
            </a:endParaRPr>
          </a:p>
          <a:p>
            <a:pPr marL="0" indent="0">
              <a:buNone/>
            </a:pPr>
            <a:r>
              <a:rPr lang="en-US" sz="1600" b="1" dirty="0">
                <a:solidFill>
                  <a:schemeClr val="tx1">
                    <a:lumMod val="75000"/>
                    <a:lumOff val="25000"/>
                  </a:schemeClr>
                </a:solidFill>
                <a:latin typeface="Calibri" charset="0"/>
                <a:ea typeface="Calibri" charset="0"/>
                <a:cs typeface="Calibri" charset="0"/>
              </a:rPr>
              <a:t>CAHF’s work is supported by</a:t>
            </a:r>
          </a:p>
        </p:txBody>
      </p:sp>
      <p:pic>
        <p:nvPicPr>
          <p:cNvPr id="8" name="Picture 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3472" y="4483528"/>
            <a:ext cx="1800200" cy="562911"/>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4996" y="5815050"/>
            <a:ext cx="1235349" cy="356262"/>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535724" y="5815050"/>
            <a:ext cx="888446" cy="37276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921673" y="5815050"/>
            <a:ext cx="432722" cy="476672"/>
          </a:xfrm>
          <a:prstGeom prst="rect">
            <a:avLst/>
          </a:prstGeom>
        </p:spPr>
      </p:pic>
      <p:pic>
        <p:nvPicPr>
          <p:cNvPr id="9" name="Picture 8">
            <a:extLst>
              <a:ext uri="{FF2B5EF4-FFF2-40B4-BE49-F238E27FC236}">
                <a16:creationId xmlns:a16="http://schemas.microsoft.com/office/drawing/2014/main" id="{FF4C0ADD-74F6-334B-9D9F-C5BC03B0BD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67717" y="0"/>
            <a:ext cx="4817603" cy="6858000"/>
          </a:xfrm>
          <a:prstGeom prst="rect">
            <a:avLst/>
          </a:prstGeom>
        </p:spPr>
      </p:pic>
    </p:spTree>
    <p:extLst>
      <p:ext uri="{BB962C8B-B14F-4D97-AF65-F5344CB8AC3E}">
        <p14:creationId xmlns:p14="http://schemas.microsoft.com/office/powerpoint/2010/main" val="2184636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43AF-E91D-5C4A-B5F9-5E7B9932EB39}"/>
              </a:ext>
            </a:extLst>
          </p:cNvPr>
          <p:cNvSpPr>
            <a:spLocks noGrp="1"/>
          </p:cNvSpPr>
          <p:nvPr>
            <p:ph type="title"/>
          </p:nvPr>
        </p:nvSpPr>
        <p:spPr>
          <a:xfrm rot="16200000">
            <a:off x="-4474347" y="1642247"/>
            <a:ext cx="9690100" cy="741405"/>
          </a:xfrm>
        </p:spPr>
        <p:txBody>
          <a:bodyPr/>
          <a:lstStyle/>
          <a:p>
            <a:r>
              <a:rPr lang="en-US" dirty="0"/>
              <a:t>Assessment of secondary data sources</a:t>
            </a:r>
          </a:p>
        </p:txBody>
      </p:sp>
      <p:sp>
        <p:nvSpPr>
          <p:cNvPr id="4" name="Slide Number Placeholder 3">
            <a:extLst>
              <a:ext uri="{FF2B5EF4-FFF2-40B4-BE49-F238E27FC236}">
                <a16:creationId xmlns:a16="http://schemas.microsoft.com/office/drawing/2014/main" id="{0B21DA31-7BA4-EA48-9EEC-EA9019FFFC97}"/>
              </a:ext>
            </a:extLst>
          </p:cNvPr>
          <p:cNvSpPr>
            <a:spLocks noGrp="1"/>
          </p:cNvSpPr>
          <p:nvPr>
            <p:ph type="sldNum" sz="quarter" idx="10"/>
          </p:nvPr>
        </p:nvSpPr>
        <p:spPr/>
        <p:txBody>
          <a:bodyPr/>
          <a:lstStyle/>
          <a:p>
            <a:pPr>
              <a:defRPr/>
            </a:pPr>
            <a:fld id="{E795D144-DF08-4D08-818A-CA927861128D}" type="slidenum">
              <a:rPr lang="en-GB" smtClean="0">
                <a:solidFill>
                  <a:srgbClr val="000000"/>
                </a:solidFill>
              </a:rPr>
              <a:pPr>
                <a:defRPr/>
              </a:pPr>
              <a:t>19</a:t>
            </a:fld>
            <a:endParaRPr lang="en-GB" dirty="0">
              <a:solidFill>
                <a:srgbClr val="000000"/>
              </a:solidFill>
            </a:endParaRPr>
          </a:p>
        </p:txBody>
      </p:sp>
      <p:pic>
        <p:nvPicPr>
          <p:cNvPr id="5" name="Picture 4">
            <a:extLst>
              <a:ext uri="{FF2B5EF4-FFF2-40B4-BE49-F238E27FC236}">
                <a16:creationId xmlns:a16="http://schemas.microsoft.com/office/drawing/2014/main" id="{DA93D4CB-7F6A-B74D-8F97-D6FD90036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398" y="1"/>
            <a:ext cx="11328602" cy="6857999"/>
          </a:xfrm>
          <a:prstGeom prst="rect">
            <a:avLst/>
          </a:prstGeom>
        </p:spPr>
      </p:pic>
    </p:spTree>
    <p:extLst>
      <p:ext uri="{BB962C8B-B14F-4D97-AF65-F5344CB8AC3E}">
        <p14:creationId xmlns:p14="http://schemas.microsoft.com/office/powerpoint/2010/main" val="3604379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t="4288" b="4041"/>
          <a:stretch/>
        </p:blipFill>
        <p:spPr>
          <a:xfrm>
            <a:off x="0" y="-90026"/>
            <a:ext cx="12319776" cy="6931875"/>
          </a:xfrm>
        </p:spPr>
      </p:pic>
      <p:sp>
        <p:nvSpPr>
          <p:cNvPr id="2" name="TextBox 1"/>
          <p:cNvSpPr txBox="1"/>
          <p:nvPr/>
        </p:nvSpPr>
        <p:spPr>
          <a:xfrm>
            <a:off x="0" y="0"/>
            <a:ext cx="4379463" cy="523220"/>
          </a:xfrm>
          <a:prstGeom prst="rect">
            <a:avLst/>
          </a:prstGeom>
          <a:noFill/>
        </p:spPr>
        <p:txBody>
          <a:bodyPr wrap="square" rtlCol="0">
            <a:spAutoFit/>
          </a:bodyPr>
          <a:lstStyle/>
          <a:p>
            <a:r>
              <a:rPr lang="en-US" sz="2800" b="1" dirty="0">
                <a:solidFill>
                  <a:srgbClr val="FF5500"/>
                </a:solidFill>
                <a:latin typeface="Calibri" charset="0"/>
                <a:ea typeface="Calibri" charset="0"/>
                <a:cs typeface="Calibri" charset="0"/>
              </a:rPr>
              <a:t>Dar </a:t>
            </a:r>
            <a:r>
              <a:rPr lang="en-US" sz="2800" b="1" dirty="0" err="1">
                <a:solidFill>
                  <a:srgbClr val="FF5500"/>
                </a:solidFill>
                <a:latin typeface="Calibri" charset="0"/>
                <a:ea typeface="Calibri" charset="0"/>
                <a:cs typeface="Calibri" charset="0"/>
              </a:rPr>
              <a:t>es</a:t>
            </a:r>
            <a:r>
              <a:rPr lang="en-US" sz="2800" b="1" dirty="0">
                <a:solidFill>
                  <a:srgbClr val="FF5500"/>
                </a:solidFill>
                <a:latin typeface="Calibri" charset="0"/>
                <a:ea typeface="Calibri" charset="0"/>
                <a:cs typeface="Calibri" charset="0"/>
              </a:rPr>
              <a:t> Salaam, Tanzania</a:t>
            </a:r>
          </a:p>
        </p:txBody>
      </p:sp>
      <p:sp>
        <p:nvSpPr>
          <p:cNvPr id="6" name="Rounded Rectangle 5"/>
          <p:cNvSpPr/>
          <p:nvPr/>
        </p:nvSpPr>
        <p:spPr bwMode="auto">
          <a:xfrm>
            <a:off x="8867954" y="261610"/>
            <a:ext cx="3225661" cy="6414291"/>
          </a:xfrm>
          <a:prstGeom prst="roundRect">
            <a:avLst>
              <a:gd name="adj" fmla="val 10441"/>
            </a:avLst>
          </a:prstGeom>
          <a:solidFill>
            <a:srgbClr val="FFFFFF">
              <a:alpha val="9098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solidFill>
                  <a:srgbClr val="F5460F"/>
                </a:solidFill>
                <a:latin typeface="Calibri" panose="020F0502020204030204" pitchFamily="34" charset="0"/>
                <a:cs typeface="Calibri" panose="020F0502020204030204" pitchFamily="34" charset="0"/>
              </a:rPr>
              <a:t>Although scarcely </a:t>
            </a:r>
            <a:r>
              <a:rPr lang="en-US" dirty="0" err="1">
                <a:solidFill>
                  <a:srgbClr val="F5460F"/>
                </a:solidFill>
                <a:latin typeface="Calibri" panose="020F0502020204030204" pitchFamily="34" charset="0"/>
                <a:cs typeface="Calibri" panose="020F0502020204030204" pitchFamily="34" charset="0"/>
              </a:rPr>
              <a:t>recognised</a:t>
            </a:r>
            <a:r>
              <a:rPr lang="en-US" dirty="0">
                <a:solidFill>
                  <a:srgbClr val="F5460F"/>
                </a:solidFill>
                <a:latin typeface="Calibri" panose="020F0502020204030204" pitchFamily="34" charset="0"/>
                <a:cs typeface="Calibri" panose="020F0502020204030204" pitchFamily="34" charset="0"/>
              </a:rPr>
              <a:t> in policy, in many cities the majority rent.  Who is delivering rental housing? Who manages it? How is it being maintained? At what market is it targeted? </a:t>
            </a:r>
          </a:p>
          <a:p>
            <a:r>
              <a:rPr lang="en-US" b="1" dirty="0">
                <a:solidFill>
                  <a:schemeClr val="bg2">
                    <a:lumMod val="50000"/>
                  </a:schemeClr>
                </a:solidFill>
                <a:latin typeface="Calibri" panose="020F0502020204030204" pitchFamily="34" charset="0"/>
                <a:ea typeface="Calibri" charset="0"/>
                <a:cs typeface="Calibri" panose="020F0502020204030204" pitchFamily="34" charset="0"/>
              </a:rPr>
              <a:t>Between 30%-of 50% of urban populations rent; sometimes more</a:t>
            </a:r>
          </a:p>
          <a:p>
            <a:pPr marL="285750" indent="-285750">
              <a:buFont typeface="Arial" charset="0"/>
              <a:buChar char="•"/>
            </a:pPr>
            <a:r>
              <a:rPr lang="en-US" dirty="0">
                <a:solidFill>
                  <a:schemeClr val="bg2">
                    <a:lumMod val="50000"/>
                  </a:schemeClr>
                </a:solidFill>
                <a:latin typeface="Calibri" panose="020F0502020204030204" pitchFamily="34" charset="0"/>
                <a:ea typeface="Calibri" charset="0"/>
                <a:cs typeface="Calibri" panose="020F0502020204030204" pitchFamily="34" charset="0"/>
              </a:rPr>
              <a:t>Most are one room; many overcrowded</a:t>
            </a:r>
          </a:p>
          <a:p>
            <a:pPr marL="285750" indent="-285750">
              <a:buFont typeface="Arial" charset="0"/>
              <a:buChar char="•"/>
            </a:pPr>
            <a:r>
              <a:rPr lang="en-US" dirty="0">
                <a:solidFill>
                  <a:schemeClr val="bg2">
                    <a:lumMod val="50000"/>
                  </a:schemeClr>
                </a:solidFill>
                <a:latin typeface="Calibri" panose="020F0502020204030204" pitchFamily="34" charset="0"/>
                <a:ea typeface="Calibri" charset="0"/>
                <a:cs typeface="Calibri" panose="020F0502020204030204" pitchFamily="34" charset="0"/>
              </a:rPr>
              <a:t>Access to services is poor with a minority having a tap indoors or a flush toilet in the property. </a:t>
            </a:r>
          </a:p>
          <a:p>
            <a:pPr marL="285750" indent="-285750">
              <a:buFont typeface="Arial" charset="0"/>
              <a:buChar char="•"/>
            </a:pPr>
            <a:r>
              <a:rPr lang="en-US" dirty="0">
                <a:solidFill>
                  <a:schemeClr val="bg2">
                    <a:lumMod val="50000"/>
                  </a:schemeClr>
                </a:solidFill>
                <a:latin typeface="Calibri" panose="020F0502020204030204" pitchFamily="34" charset="0"/>
                <a:ea typeface="Calibri" charset="0"/>
                <a:cs typeface="Calibri" panose="020F0502020204030204" pitchFamily="34" charset="0"/>
              </a:rPr>
              <a:t>Average rental charges appear low: $18/month (Tanzania); $27/month (Uganda); $51 (Abidjan, Cote d’Ivoire)</a:t>
            </a:r>
          </a:p>
        </p:txBody>
      </p:sp>
    </p:spTree>
    <p:extLst>
      <p:ext uri="{BB962C8B-B14F-4D97-AF65-F5344CB8AC3E}">
        <p14:creationId xmlns:p14="http://schemas.microsoft.com/office/powerpoint/2010/main" val="233004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AB273-8AEA-478F-8DD2-A2D2B55BD5C4}"/>
              </a:ext>
            </a:extLst>
          </p:cNvPr>
          <p:cNvSpPr>
            <a:spLocks noGrp="1"/>
          </p:cNvSpPr>
          <p:nvPr>
            <p:ph type="title"/>
          </p:nvPr>
        </p:nvSpPr>
        <p:spPr>
          <a:xfrm>
            <a:off x="152400" y="171682"/>
            <a:ext cx="11206163" cy="1143000"/>
          </a:xfrm>
        </p:spPr>
        <p:txBody>
          <a:bodyPr/>
          <a:lstStyle/>
          <a:p>
            <a:r>
              <a:rPr lang="en-US" dirty="0"/>
              <a:t>Many people believe there is limited survey data available north of South Africa. However, relatively recent census data, and nationally representative surveys exist. But not all of it is easily accessible, and much of it is old.</a:t>
            </a:r>
            <a:endParaRPr lang="en-ZA" dirty="0"/>
          </a:p>
        </p:txBody>
      </p:sp>
      <p:sp>
        <p:nvSpPr>
          <p:cNvPr id="4" name="Slide Number Placeholder 3">
            <a:extLst>
              <a:ext uri="{FF2B5EF4-FFF2-40B4-BE49-F238E27FC236}">
                <a16:creationId xmlns:a16="http://schemas.microsoft.com/office/drawing/2014/main" id="{FC01AACA-C4F6-4177-AE06-362E70766EAD}"/>
              </a:ext>
            </a:extLst>
          </p:cNvPr>
          <p:cNvSpPr>
            <a:spLocks noGrp="1"/>
          </p:cNvSpPr>
          <p:nvPr>
            <p:ph type="sldNum" sz="quarter" idx="10"/>
          </p:nvPr>
        </p:nvSpPr>
        <p:spPr/>
        <p:txBody>
          <a:bodyPr/>
          <a:lstStyle/>
          <a:p>
            <a:pPr>
              <a:defRPr/>
            </a:pPr>
            <a:fld id="{E795D144-DF08-4D08-818A-CA927861128D}" type="slidenum">
              <a:rPr lang="en-GB" smtClean="0">
                <a:solidFill>
                  <a:srgbClr val="000000"/>
                </a:solidFill>
              </a:rPr>
              <a:pPr>
                <a:defRPr/>
              </a:pPr>
              <a:t>20</a:t>
            </a:fld>
            <a:endParaRPr lang="en-GB" dirty="0">
              <a:solidFill>
                <a:srgbClr val="000000"/>
              </a:solidFill>
            </a:endParaRPr>
          </a:p>
        </p:txBody>
      </p:sp>
      <p:pic>
        <p:nvPicPr>
          <p:cNvPr id="9" name="Picture 8" descr="Image result for cote d'ivoire flag">
            <a:extLst>
              <a:ext uri="{FF2B5EF4-FFF2-40B4-BE49-F238E27FC236}">
                <a16:creationId xmlns:a16="http://schemas.microsoft.com/office/drawing/2014/main" id="{CBA633C5-CD23-4A80-B630-76A611CA9C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391" y="2886884"/>
            <a:ext cx="332949" cy="2207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angola flag">
            <a:extLst>
              <a:ext uri="{FF2B5EF4-FFF2-40B4-BE49-F238E27FC236}">
                <a16:creationId xmlns:a16="http://schemas.microsoft.com/office/drawing/2014/main" id="{59384007-BAE4-4488-97CD-05691C0223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489" y="2190409"/>
            <a:ext cx="334753" cy="2231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mage result for senegal flag">
            <a:extLst>
              <a:ext uri="{FF2B5EF4-FFF2-40B4-BE49-F238E27FC236}">
                <a16:creationId xmlns:a16="http://schemas.microsoft.com/office/drawing/2014/main" id="{8197BB7E-AE48-43A5-A626-0CF62B68DE1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541" t="25210" r="33768" b="23467"/>
          <a:stretch/>
        </p:blipFill>
        <p:spPr bwMode="auto">
          <a:xfrm>
            <a:off x="247391" y="3707828"/>
            <a:ext cx="332949" cy="2546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mage result for tanzania flag">
            <a:extLst>
              <a:ext uri="{FF2B5EF4-FFF2-40B4-BE49-F238E27FC236}">
                <a16:creationId xmlns:a16="http://schemas.microsoft.com/office/drawing/2014/main" id="{35D3473D-98CA-4591-B6B3-34FF106937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391" y="4843228"/>
            <a:ext cx="332949" cy="2219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Image result for UGANDA flag\">
            <a:extLst>
              <a:ext uri="{FF2B5EF4-FFF2-40B4-BE49-F238E27FC236}">
                <a16:creationId xmlns:a16="http://schemas.microsoft.com/office/drawing/2014/main" id="{AD7CE143-AFBD-47ED-A7E2-5CA39824D7B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813" t="25918" r="13031" b="25730"/>
          <a:stretch/>
        </p:blipFill>
        <p:spPr bwMode="auto">
          <a:xfrm>
            <a:off x="249659" y="6035314"/>
            <a:ext cx="328413" cy="2231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51B2A02-E5D9-47ED-AA8B-09B94E4970FD}"/>
              </a:ext>
            </a:extLst>
          </p:cNvPr>
          <p:cNvSpPr/>
          <p:nvPr/>
        </p:nvSpPr>
        <p:spPr bwMode="auto">
          <a:xfrm>
            <a:off x="9939131" y="5995558"/>
            <a:ext cx="2226365" cy="822686"/>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algn="ctr" eaLnBrk="0" fontAlgn="base" hangingPunct="0">
              <a:lnSpc>
                <a:spcPct val="80000"/>
              </a:lnSpc>
              <a:spcBef>
                <a:spcPct val="0"/>
              </a:spcBef>
              <a:spcAft>
                <a:spcPct val="0"/>
              </a:spcAft>
            </a:pPr>
            <a:endParaRPr lang="en-ZA" sz="1200" dirty="0">
              <a:solidFill>
                <a:srgbClr val="000000"/>
              </a:solidFill>
            </a:endParaRPr>
          </a:p>
        </p:txBody>
      </p:sp>
      <p:graphicFrame>
        <p:nvGraphicFramePr>
          <p:cNvPr id="5" name="Table 4">
            <a:extLst>
              <a:ext uri="{FF2B5EF4-FFF2-40B4-BE49-F238E27FC236}">
                <a16:creationId xmlns:a16="http://schemas.microsoft.com/office/drawing/2014/main" id="{3890C555-0E45-400B-B2CD-84304C4F209E}"/>
              </a:ext>
            </a:extLst>
          </p:cNvPr>
          <p:cNvGraphicFramePr>
            <a:graphicFrameLocks noGrp="1"/>
          </p:cNvGraphicFramePr>
          <p:nvPr>
            <p:extLst/>
          </p:nvPr>
        </p:nvGraphicFramePr>
        <p:xfrm>
          <a:off x="152400" y="1506481"/>
          <a:ext cx="11944350" cy="5124454"/>
        </p:xfrm>
        <a:graphic>
          <a:graphicData uri="http://schemas.openxmlformats.org/drawingml/2006/table">
            <a:tbl>
              <a:tblPr firstRow="1" bandRow="1">
                <a:tableStyleId>{5C22544A-7EE6-4342-B048-85BDC9FD1C3A}</a:tableStyleId>
              </a:tblPr>
              <a:tblGrid>
                <a:gridCol w="549921">
                  <a:extLst>
                    <a:ext uri="{9D8B030D-6E8A-4147-A177-3AD203B41FA5}">
                      <a16:colId xmlns:a16="http://schemas.microsoft.com/office/drawing/2014/main" val="2915641021"/>
                    </a:ext>
                  </a:extLst>
                </a:gridCol>
                <a:gridCol w="1167084">
                  <a:extLst>
                    <a:ext uri="{9D8B030D-6E8A-4147-A177-3AD203B41FA5}">
                      <a16:colId xmlns:a16="http://schemas.microsoft.com/office/drawing/2014/main" val="2655604534"/>
                    </a:ext>
                  </a:extLst>
                </a:gridCol>
                <a:gridCol w="3226470">
                  <a:extLst>
                    <a:ext uri="{9D8B030D-6E8A-4147-A177-3AD203B41FA5}">
                      <a16:colId xmlns:a16="http://schemas.microsoft.com/office/drawing/2014/main" val="1134945732"/>
                    </a:ext>
                  </a:extLst>
                </a:gridCol>
                <a:gridCol w="1466850">
                  <a:extLst>
                    <a:ext uri="{9D8B030D-6E8A-4147-A177-3AD203B41FA5}">
                      <a16:colId xmlns:a16="http://schemas.microsoft.com/office/drawing/2014/main" val="3032138653"/>
                    </a:ext>
                  </a:extLst>
                </a:gridCol>
                <a:gridCol w="2800350">
                  <a:extLst>
                    <a:ext uri="{9D8B030D-6E8A-4147-A177-3AD203B41FA5}">
                      <a16:colId xmlns:a16="http://schemas.microsoft.com/office/drawing/2014/main" val="3131455731"/>
                    </a:ext>
                  </a:extLst>
                </a:gridCol>
                <a:gridCol w="1543050">
                  <a:extLst>
                    <a:ext uri="{9D8B030D-6E8A-4147-A177-3AD203B41FA5}">
                      <a16:colId xmlns:a16="http://schemas.microsoft.com/office/drawing/2014/main" val="1484185887"/>
                    </a:ext>
                  </a:extLst>
                </a:gridCol>
                <a:gridCol w="1190625">
                  <a:extLst>
                    <a:ext uri="{9D8B030D-6E8A-4147-A177-3AD203B41FA5}">
                      <a16:colId xmlns:a16="http://schemas.microsoft.com/office/drawing/2014/main" val="3151427683"/>
                    </a:ext>
                  </a:extLst>
                </a:gridCol>
              </a:tblGrid>
              <a:tr h="494564">
                <a:tc>
                  <a:txBody>
                    <a:bodyPr/>
                    <a:lstStyle/>
                    <a:p>
                      <a:pPr marL="0" lvl="0" algn="l">
                        <a:spcBef>
                          <a:spcPts val="0"/>
                        </a:spcBef>
                        <a:spcAft>
                          <a:spcPts val="0"/>
                        </a:spcAft>
                      </a:pPr>
                      <a:endParaRPr lang="en-ZA" sz="1200" i="0" dirty="0">
                        <a:solidFill>
                          <a:schemeClr val="tx1">
                            <a:lumMod val="75000"/>
                            <a:lumOff val="25000"/>
                          </a:schemeClr>
                        </a:solidFill>
                        <a:latin typeface="+mn-lt"/>
                      </a:endParaRPr>
                    </a:p>
                  </a:txBody>
                  <a:tcPr marL="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a:spcBef>
                          <a:spcPts val="0"/>
                        </a:spcBef>
                        <a:spcAft>
                          <a:spcPts val="0"/>
                        </a:spcAft>
                      </a:pPr>
                      <a:r>
                        <a:rPr lang="en-ZA" sz="1200" i="0" dirty="0">
                          <a:solidFill>
                            <a:schemeClr val="tx1">
                              <a:lumMod val="75000"/>
                              <a:lumOff val="25000"/>
                            </a:schemeClr>
                          </a:solidFill>
                          <a:latin typeface="+mn-lt"/>
                        </a:rPr>
                        <a:t>Country </a:t>
                      </a:r>
                    </a:p>
                  </a:txBody>
                  <a:tcPr marL="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a:spcBef>
                          <a:spcPts val="0"/>
                        </a:spcBef>
                        <a:spcAft>
                          <a:spcPts val="0"/>
                        </a:spcAft>
                      </a:pPr>
                      <a:r>
                        <a:rPr lang="en-ZA" sz="1200" i="0" dirty="0">
                          <a:solidFill>
                            <a:schemeClr val="tx1">
                              <a:lumMod val="75000"/>
                              <a:lumOff val="25000"/>
                            </a:schemeClr>
                          </a:solidFill>
                          <a:latin typeface="+mn-lt"/>
                        </a:rPr>
                        <a:t>Survey name</a:t>
                      </a:r>
                    </a:p>
                  </a:txBody>
                  <a:tcPr marL="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200" b="1" i="0" u="none" strike="noStrike" dirty="0">
                          <a:solidFill>
                            <a:schemeClr val="tx1">
                              <a:lumMod val="75000"/>
                              <a:lumOff val="25000"/>
                            </a:schemeClr>
                          </a:solidFill>
                          <a:effectLst/>
                          <a:latin typeface="+mn-lt"/>
                        </a:rPr>
                        <a:t>Last survey year</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200" b="1" i="0" u="none" strike="noStrike" dirty="0">
                          <a:solidFill>
                            <a:schemeClr val="tx1">
                              <a:lumMod val="75000"/>
                              <a:lumOff val="25000"/>
                            </a:schemeClr>
                          </a:solidFill>
                          <a:effectLst/>
                          <a:latin typeface="+mn-lt"/>
                        </a:rPr>
                        <a:t>Previous survey years</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200" b="1" i="0" u="none" strike="noStrike" dirty="0">
                          <a:solidFill>
                            <a:schemeClr val="tx1">
                              <a:lumMod val="75000"/>
                              <a:lumOff val="25000"/>
                            </a:schemeClr>
                          </a:solidFill>
                          <a:effectLst/>
                          <a:latin typeface="+mn-lt"/>
                        </a:rPr>
                        <a:t>Sample size</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ctr">
                        <a:spcBef>
                          <a:spcPts val="0"/>
                        </a:spcBef>
                        <a:spcAft>
                          <a:spcPts val="0"/>
                        </a:spcAft>
                      </a:pPr>
                      <a:r>
                        <a:rPr lang="en-ZA" sz="1200" i="0" dirty="0">
                          <a:solidFill>
                            <a:schemeClr val="tx1">
                              <a:lumMod val="75000"/>
                              <a:lumOff val="25000"/>
                            </a:schemeClr>
                          </a:solidFill>
                          <a:latin typeface="+mn-lt"/>
                        </a:rPr>
                        <a:t>Availability</a:t>
                      </a:r>
                    </a:p>
                  </a:txBody>
                  <a:tcPr marL="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511523461"/>
                  </a:ext>
                </a:extLst>
              </a:tr>
              <a:tr h="329710">
                <a:tc rowSpan="2">
                  <a:txBody>
                    <a:bodyPr/>
                    <a:lstStyle/>
                    <a:p>
                      <a:pPr marL="0" lvl="0" algn="l" fontAlgn="ctr">
                        <a:spcBef>
                          <a:spcPts val="0"/>
                        </a:spcBef>
                        <a:spcAft>
                          <a:spcPts val="0"/>
                        </a:spcAft>
                      </a:pPr>
                      <a:endParaRPr lang="en-ZA" sz="1100" b="0" i="0" u="none" strike="noStrike" dirty="0">
                        <a:solidFill>
                          <a:schemeClr val="tx1">
                            <a:lumMod val="75000"/>
                            <a:lumOff val="25000"/>
                          </a:schemeClr>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pPr marL="0" lvl="0" algn="l" fontAlgn="ctr">
                        <a:spcBef>
                          <a:spcPts val="0"/>
                        </a:spcBef>
                        <a:spcAft>
                          <a:spcPts val="0"/>
                        </a:spcAft>
                      </a:pPr>
                      <a:r>
                        <a:rPr lang="en-ZA" sz="1100" b="1" i="0" u="none" strike="noStrike" dirty="0">
                          <a:solidFill>
                            <a:schemeClr val="tx1">
                              <a:lumMod val="75000"/>
                              <a:lumOff val="25000"/>
                            </a:schemeClr>
                          </a:solidFill>
                          <a:effectLst/>
                          <a:latin typeface="+mn-lt"/>
                        </a:rPr>
                        <a:t>Angola</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Census</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2014</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2 478 705 individuals</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600" b="0" i="0" u="none" strike="noStrike" dirty="0">
                          <a:solidFill>
                            <a:schemeClr val="tx1">
                              <a:lumMod val="75000"/>
                              <a:lumOff val="25000"/>
                            </a:schemeClr>
                          </a:solidFill>
                          <a:effectLst/>
                          <a:latin typeface="+mn-lt"/>
                          <a:sym typeface="Wingdings" panose="05000000000000000000" pitchFamily="2" charset="2"/>
                        </a:rPr>
                        <a:t></a:t>
                      </a:r>
                      <a:endParaRPr lang="it-IT" sz="1600" b="0" i="0" u="none" strike="noStrike" dirty="0">
                        <a:solidFill>
                          <a:schemeClr val="tx1">
                            <a:lumMod val="75000"/>
                            <a:lumOff val="25000"/>
                          </a:schemeClr>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016640440"/>
                  </a:ext>
                </a:extLst>
              </a:tr>
              <a:tr h="329710">
                <a:tc vMerge="1">
                  <a:txBody>
                    <a:bodyPr/>
                    <a:lstStyle/>
                    <a:p>
                      <a:pPr marL="0" lvl="0" algn="l" fontAlgn="ctr">
                        <a:spcBef>
                          <a:spcPts val="0"/>
                        </a:spcBef>
                        <a:spcAft>
                          <a:spcPts val="0"/>
                        </a:spcAft>
                      </a:pPr>
                      <a:endParaRPr lang="en-ZA" sz="1100" b="0" i="0" u="none" strike="noStrike" dirty="0">
                        <a:solidFill>
                          <a:schemeClr val="tx1"/>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vMerge="1">
                  <a:txBody>
                    <a:bodyPr/>
                    <a:lstStyle/>
                    <a:p>
                      <a:pPr marL="0" lvl="0" algn="l" fontAlgn="ctr">
                        <a:spcBef>
                          <a:spcPts val="0"/>
                        </a:spcBef>
                        <a:spcAft>
                          <a:spcPts val="0"/>
                        </a:spcAft>
                      </a:pPr>
                      <a:endParaRPr lang="en-ZA" sz="1100" b="0" i="0" u="none" strike="noStrike" dirty="0">
                        <a:solidFill>
                          <a:schemeClr val="tx1"/>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it-IT" sz="1100" b="0" i="0" u="none" strike="noStrike" dirty="0">
                          <a:solidFill>
                            <a:schemeClr val="tx1">
                              <a:lumMod val="75000"/>
                              <a:lumOff val="25000"/>
                            </a:schemeClr>
                          </a:solidFill>
                          <a:effectLst/>
                          <a:latin typeface="+mn-lt"/>
                        </a:rPr>
                        <a:t>Basic Welfare Indicators Suvey</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2011</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8 640 households</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ctr" fontAlgn="ctr">
                        <a:spcBef>
                          <a:spcPts val="0"/>
                        </a:spcBef>
                        <a:spcAft>
                          <a:spcPts val="0"/>
                        </a:spcAft>
                      </a:pPr>
                      <a:r>
                        <a:rPr lang="it-IT" sz="1600" b="0" i="0" u="none" strike="noStrike" dirty="0">
                          <a:solidFill>
                            <a:schemeClr val="tx1">
                              <a:lumMod val="75000"/>
                              <a:lumOff val="25000"/>
                            </a:schemeClr>
                          </a:solidFill>
                          <a:effectLst/>
                          <a:latin typeface="+mn-lt"/>
                          <a:sym typeface="Wingdings" panose="05000000000000000000" pitchFamily="2" charset="2"/>
                        </a:rPr>
                        <a:t></a:t>
                      </a:r>
                      <a:endParaRPr lang="it-IT" sz="1600" b="0" i="0" u="none" strike="noStrike" dirty="0">
                        <a:solidFill>
                          <a:schemeClr val="tx1">
                            <a:lumMod val="75000"/>
                            <a:lumOff val="25000"/>
                          </a:schemeClr>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262422658"/>
                  </a:ext>
                </a:extLst>
              </a:tr>
              <a:tr h="329710">
                <a:tc rowSpan="2">
                  <a:txBody>
                    <a:bodyPr/>
                    <a:lstStyle/>
                    <a:p>
                      <a:pPr marL="0" lvl="0" algn="l" fontAlgn="ctr">
                        <a:spcBef>
                          <a:spcPts val="0"/>
                        </a:spcBef>
                        <a:spcAft>
                          <a:spcPts val="0"/>
                        </a:spcAft>
                      </a:pPr>
                      <a:endParaRPr lang="en-ZA" sz="1100" b="0" i="0" u="none" strike="noStrike" dirty="0">
                        <a:solidFill>
                          <a:schemeClr val="tx1">
                            <a:lumMod val="75000"/>
                            <a:lumOff val="25000"/>
                          </a:schemeClr>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pPr marL="0" lvl="0" algn="l" fontAlgn="ctr">
                        <a:spcBef>
                          <a:spcPts val="0"/>
                        </a:spcBef>
                        <a:spcAft>
                          <a:spcPts val="0"/>
                        </a:spcAft>
                      </a:pPr>
                      <a:r>
                        <a:rPr lang="en-ZA" sz="1100" b="1" i="0" u="none" strike="noStrike" dirty="0">
                          <a:solidFill>
                            <a:schemeClr val="tx1">
                              <a:lumMod val="75000"/>
                              <a:lumOff val="25000"/>
                            </a:schemeClr>
                          </a:solidFill>
                          <a:effectLst/>
                          <a:latin typeface="+mn-lt"/>
                        </a:rPr>
                        <a:t>Cote d’Ivoire</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Census</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2014</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1988, 1998 </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ctr" fontAlgn="ctr">
                        <a:spcBef>
                          <a:spcPts val="0"/>
                        </a:spcBef>
                        <a:spcAft>
                          <a:spcPts val="0"/>
                        </a:spcAft>
                      </a:pPr>
                      <a:r>
                        <a:rPr lang="it-IT" sz="1600" b="0" i="0" u="none" strike="noStrike" dirty="0">
                          <a:solidFill>
                            <a:schemeClr val="tx1">
                              <a:lumMod val="75000"/>
                              <a:lumOff val="25000"/>
                            </a:schemeClr>
                          </a:solidFill>
                          <a:effectLst/>
                          <a:latin typeface="+mn-lt"/>
                          <a:sym typeface="Wingdings" panose="05000000000000000000" pitchFamily="2" charset="2"/>
                        </a:rPr>
                        <a:t></a:t>
                      </a:r>
                      <a:endParaRPr lang="en-ZA" sz="1600" b="0" i="0" u="none" strike="noStrike" dirty="0">
                        <a:solidFill>
                          <a:schemeClr val="tx1">
                            <a:lumMod val="75000"/>
                            <a:lumOff val="25000"/>
                          </a:schemeClr>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896966439"/>
                  </a:ext>
                </a:extLst>
              </a:tr>
              <a:tr h="329710">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ZA" sz="1100" b="0" i="0" u="none" strike="noStrike" dirty="0">
                        <a:solidFill>
                          <a:schemeClr val="tx1"/>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ZA" sz="1100" b="0" i="0" u="none" strike="noStrike" dirty="0">
                        <a:solidFill>
                          <a:schemeClr val="tx1"/>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fr-FR" sz="1100" b="0" i="0" u="none" strike="noStrike" dirty="0">
                          <a:solidFill>
                            <a:schemeClr val="tx1">
                              <a:lumMod val="75000"/>
                              <a:lumOff val="25000"/>
                            </a:schemeClr>
                          </a:solidFill>
                          <a:effectLst/>
                          <a:latin typeface="+mn-lt"/>
                        </a:rPr>
                        <a:t>Enquete Niveau De Vie Des Menages (Env) </a:t>
                      </a:r>
                      <a:endParaRPr lang="en-ZA" sz="1100" b="0" i="0" u="none" strike="noStrike" dirty="0">
                        <a:solidFill>
                          <a:schemeClr val="tx1">
                            <a:lumMod val="75000"/>
                            <a:lumOff val="25000"/>
                          </a:schemeClr>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2015</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1993-1995, 1998, 2002, 2008, 2011</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12 900 Households</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ZA" sz="1600" b="0" i="0" u="none" strike="noStrike" dirty="0">
                          <a:solidFill>
                            <a:schemeClr val="tx1">
                              <a:lumMod val="75000"/>
                              <a:lumOff val="25000"/>
                            </a:schemeClr>
                          </a:solidFill>
                          <a:effectLst/>
                          <a:latin typeface="+mn-lt"/>
                          <a:sym typeface="Wingdings" panose="05000000000000000000" pitchFamily="2" charset="2"/>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954808338"/>
                  </a:ext>
                </a:extLst>
              </a:tr>
              <a:tr h="329710">
                <a:tc rowSpan="2">
                  <a:txBody>
                    <a:bodyPr/>
                    <a:lstStyle/>
                    <a:p>
                      <a:pPr marL="0" lvl="0" algn="l" fontAlgn="ctr">
                        <a:spcBef>
                          <a:spcPts val="0"/>
                        </a:spcBef>
                        <a:spcAft>
                          <a:spcPts val="0"/>
                        </a:spcAft>
                      </a:pPr>
                      <a:endParaRPr lang="en-ZA" sz="1100" b="1" i="0" u="none" strike="noStrike" dirty="0">
                        <a:solidFill>
                          <a:schemeClr val="tx1">
                            <a:lumMod val="75000"/>
                            <a:lumOff val="25000"/>
                          </a:schemeClr>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rowSpan="3">
                  <a:txBody>
                    <a:bodyPr/>
                    <a:lstStyle/>
                    <a:p>
                      <a:pPr marL="0" lvl="0" algn="l" fontAlgn="ctr">
                        <a:spcBef>
                          <a:spcPts val="0"/>
                        </a:spcBef>
                        <a:spcAft>
                          <a:spcPts val="0"/>
                        </a:spcAft>
                      </a:pPr>
                      <a:r>
                        <a:rPr lang="en-ZA" sz="1100" b="1" i="0" u="none" strike="noStrike" dirty="0">
                          <a:solidFill>
                            <a:schemeClr val="tx1">
                              <a:lumMod val="75000"/>
                              <a:lumOff val="25000"/>
                            </a:schemeClr>
                          </a:solidFill>
                          <a:effectLst/>
                          <a:latin typeface="+mn-lt"/>
                        </a:rPr>
                        <a:t>Senegal</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WB Listening to Senegal</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2016</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2014</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1 500 Households</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ZA" sz="1600" b="0" i="0" u="none" strike="noStrike" dirty="0">
                          <a:solidFill>
                            <a:schemeClr val="tx1">
                              <a:lumMod val="75000"/>
                              <a:lumOff val="25000"/>
                            </a:schemeClr>
                          </a:solidFill>
                          <a:effectLst/>
                          <a:latin typeface="+mn-lt"/>
                          <a:sym typeface="Wingdings" panose="05000000000000000000" pitchFamily="2" charset="2"/>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79414842"/>
                  </a:ext>
                </a:extLst>
              </a:tr>
              <a:tr h="329710">
                <a:tc vMerge="1">
                  <a:txBody>
                    <a:bodyPr/>
                    <a:lstStyle/>
                    <a:p>
                      <a:pPr marL="0" lvl="0" algn="l" fontAlgn="ctr">
                        <a:spcBef>
                          <a:spcPts val="0"/>
                        </a:spcBef>
                        <a:spcAft>
                          <a:spcPts val="0"/>
                        </a:spcAft>
                      </a:pPr>
                      <a:endParaRPr lang="en-ZA" sz="1100" b="0" i="0" u="none" strike="noStrike" dirty="0">
                        <a:solidFill>
                          <a:schemeClr val="tx1"/>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vMerge="1">
                  <a:txBody>
                    <a:bodyPr/>
                    <a:lstStyle/>
                    <a:p>
                      <a:pPr marL="0" lvl="0" algn="l" fontAlgn="ctr">
                        <a:spcBef>
                          <a:spcPts val="0"/>
                        </a:spcBef>
                        <a:spcAft>
                          <a:spcPts val="0"/>
                        </a:spcAft>
                      </a:pPr>
                      <a:endParaRPr lang="en-ZA" sz="1100" b="0" i="0" u="none" strike="noStrike" dirty="0">
                        <a:solidFill>
                          <a:schemeClr val="tx1"/>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defTabSz="914400" rtl="0" eaLnBrk="1" fontAlgn="ctr" latinLnBrk="0" hangingPunct="1">
                        <a:spcBef>
                          <a:spcPts val="0"/>
                        </a:spcBef>
                        <a:spcAft>
                          <a:spcPts val="0"/>
                        </a:spcAft>
                      </a:pPr>
                      <a:r>
                        <a:rPr lang="en-ZA" sz="1100" b="0" i="0" u="none" strike="noStrike" kern="1200" dirty="0">
                          <a:solidFill>
                            <a:schemeClr val="tx1">
                              <a:lumMod val="75000"/>
                              <a:lumOff val="25000"/>
                            </a:schemeClr>
                          </a:solidFill>
                          <a:effectLst/>
                          <a:latin typeface="+mn-lt"/>
                          <a:ea typeface="+mn-ea"/>
                          <a:cs typeface="+mn-cs"/>
                        </a:rPr>
                        <a:t>Census</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0" lvl="0" algn="l" defTabSz="914400" rtl="0" eaLnBrk="1" fontAlgn="ctr" latinLnBrk="0" hangingPunct="1">
                        <a:spcBef>
                          <a:spcPts val="0"/>
                        </a:spcBef>
                        <a:spcAft>
                          <a:spcPts val="0"/>
                        </a:spcAft>
                      </a:pPr>
                      <a:r>
                        <a:rPr lang="en-ZA" sz="1100" b="0" i="0" u="none" strike="noStrike" kern="1200" dirty="0">
                          <a:solidFill>
                            <a:schemeClr val="tx1">
                              <a:lumMod val="75000"/>
                              <a:lumOff val="25000"/>
                            </a:schemeClr>
                          </a:solidFill>
                          <a:effectLst/>
                          <a:latin typeface="+mn-lt"/>
                          <a:ea typeface="+mn-ea"/>
                          <a:cs typeface="+mn-cs"/>
                        </a:rPr>
                        <a:t>2013</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0" lvl="0" algn="l" defTabSz="914400" rtl="0" eaLnBrk="1" fontAlgn="ctr" latinLnBrk="0" hangingPunct="1">
                        <a:spcBef>
                          <a:spcPts val="0"/>
                        </a:spcBef>
                        <a:spcAft>
                          <a:spcPts val="0"/>
                        </a:spcAft>
                      </a:pPr>
                      <a:r>
                        <a:rPr lang="en-ZA" sz="1100" b="0" i="0" u="none" strike="noStrike" kern="1200" dirty="0">
                          <a:solidFill>
                            <a:schemeClr val="tx1">
                              <a:lumMod val="75000"/>
                              <a:lumOff val="25000"/>
                            </a:schemeClr>
                          </a:solidFill>
                          <a:effectLst/>
                          <a:latin typeface="+mn-lt"/>
                          <a:ea typeface="+mn-ea"/>
                          <a:cs typeface="+mn-cs"/>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0" lvl="0" algn="l" defTabSz="914400" rtl="0" eaLnBrk="1" fontAlgn="ctr" latinLnBrk="0" hangingPunct="1">
                        <a:spcBef>
                          <a:spcPts val="0"/>
                        </a:spcBef>
                        <a:spcAft>
                          <a:spcPts val="0"/>
                        </a:spcAft>
                      </a:pPr>
                      <a:r>
                        <a:rPr lang="en-ZA" sz="1100" b="0" i="0" u="none" strike="noStrike" kern="1200" dirty="0">
                          <a:solidFill>
                            <a:schemeClr val="tx1">
                              <a:lumMod val="75000"/>
                              <a:lumOff val="25000"/>
                            </a:schemeClr>
                          </a:solidFill>
                          <a:effectLst/>
                          <a:latin typeface="+mn-lt"/>
                          <a:ea typeface="+mn-ea"/>
                          <a:cs typeface="+mn-cs"/>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0" lvl="0" algn="ctr" defTabSz="914400" rtl="0" eaLnBrk="1" fontAlgn="ctr" latinLnBrk="0" hangingPunct="1">
                        <a:spcBef>
                          <a:spcPts val="0"/>
                        </a:spcBef>
                        <a:spcAft>
                          <a:spcPts val="0"/>
                        </a:spcAft>
                      </a:pPr>
                      <a:r>
                        <a:rPr lang="it-IT" sz="1100" b="0" i="0" u="none" strike="noStrike" kern="1200" dirty="0">
                          <a:solidFill>
                            <a:schemeClr val="tx1">
                              <a:lumMod val="75000"/>
                              <a:lumOff val="25000"/>
                            </a:schemeClr>
                          </a:solidFill>
                          <a:effectLst/>
                          <a:latin typeface="+mn-lt"/>
                          <a:ea typeface="+mn-ea"/>
                          <a:cs typeface="+mn-cs"/>
                          <a:sym typeface="Wingdings" panose="05000000000000000000" pitchFamily="2" charset="2"/>
                        </a:rPr>
                        <a:t></a:t>
                      </a:r>
                      <a:endParaRPr lang="en-ZA" sz="1100" b="0" i="0" u="none" strike="noStrike" kern="1200" dirty="0">
                        <a:solidFill>
                          <a:schemeClr val="tx1">
                            <a:lumMod val="75000"/>
                            <a:lumOff val="25000"/>
                          </a:schemeClr>
                        </a:solidFill>
                        <a:effectLst/>
                        <a:latin typeface="+mn-lt"/>
                        <a:ea typeface="+mn-ea"/>
                        <a:cs typeface="+mn-cs"/>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3320776817"/>
                  </a:ext>
                </a:extLst>
              </a:tr>
              <a:tr h="329710">
                <a:tc>
                  <a:txBody>
                    <a:bodyPr/>
                    <a:lstStyle/>
                    <a:p>
                      <a:pPr marL="0" lvl="0" algn="l" fontAlgn="ctr">
                        <a:spcBef>
                          <a:spcPts val="0"/>
                        </a:spcBef>
                        <a:spcAft>
                          <a:spcPts val="0"/>
                        </a:spcAft>
                      </a:pPr>
                      <a:endParaRPr lang="en-ZA" sz="1100" b="0" i="0" u="none" strike="noStrike" dirty="0">
                        <a:solidFill>
                          <a:schemeClr val="tx1">
                            <a:lumMod val="75000"/>
                            <a:lumOff val="25000"/>
                          </a:schemeClr>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pPr marL="0" lvl="0" algn="l" fontAlgn="ctr">
                        <a:spcBef>
                          <a:spcPts val="0"/>
                        </a:spcBef>
                        <a:spcAft>
                          <a:spcPts val="0"/>
                        </a:spcAft>
                      </a:pPr>
                      <a:endParaRPr lang="en-ZA" sz="1100" b="1" i="0" u="none" strike="noStrike" dirty="0">
                        <a:solidFill>
                          <a:schemeClr val="tx1">
                            <a:lumMod val="75000"/>
                            <a:lumOff val="25000"/>
                          </a:schemeClr>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defTabSz="914400" rtl="0" eaLnBrk="1" fontAlgn="ctr" latinLnBrk="0" hangingPunct="1">
                        <a:spcBef>
                          <a:spcPts val="0"/>
                        </a:spcBef>
                        <a:spcAft>
                          <a:spcPts val="0"/>
                        </a:spcAft>
                      </a:pPr>
                      <a:r>
                        <a:rPr lang="en-ZA" sz="1100" b="0" i="0" u="none" strike="noStrike" kern="1200" dirty="0">
                          <a:solidFill>
                            <a:schemeClr val="tx1">
                              <a:lumMod val="75000"/>
                              <a:lumOff val="25000"/>
                            </a:schemeClr>
                          </a:solidFill>
                          <a:effectLst/>
                          <a:latin typeface="+mn-lt"/>
                          <a:ea typeface="+mn-ea"/>
                          <a:cs typeface="+mn-cs"/>
                        </a:rPr>
                        <a:t>Monographic survey on real estate services in Dakar</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defTabSz="914400" rtl="0" eaLnBrk="1" fontAlgn="ctr" latinLnBrk="0" hangingPunct="1">
                        <a:spcBef>
                          <a:spcPts val="0"/>
                        </a:spcBef>
                        <a:spcAft>
                          <a:spcPts val="0"/>
                        </a:spcAft>
                      </a:pPr>
                      <a:r>
                        <a:rPr lang="en-ZA" sz="1100" b="0" i="0" u="none" strike="noStrike" kern="1200" dirty="0">
                          <a:solidFill>
                            <a:schemeClr val="tx1">
                              <a:lumMod val="75000"/>
                              <a:lumOff val="25000"/>
                            </a:schemeClr>
                          </a:solidFill>
                          <a:effectLst/>
                          <a:latin typeface="+mn-lt"/>
                          <a:ea typeface="+mn-ea"/>
                          <a:cs typeface="+mn-cs"/>
                        </a:rPr>
                        <a:t>2010</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defTabSz="914400" rtl="0" eaLnBrk="1" fontAlgn="ctr" latinLnBrk="0" hangingPunct="1">
                        <a:spcBef>
                          <a:spcPts val="0"/>
                        </a:spcBef>
                        <a:spcAft>
                          <a:spcPts val="0"/>
                        </a:spcAft>
                      </a:pPr>
                      <a:r>
                        <a:rPr lang="en-ZA" sz="1100" b="0" i="0" u="none" strike="noStrike" kern="1200" dirty="0">
                          <a:solidFill>
                            <a:schemeClr val="tx1">
                              <a:lumMod val="75000"/>
                              <a:lumOff val="25000"/>
                            </a:schemeClr>
                          </a:solidFill>
                          <a:effectLst/>
                          <a:latin typeface="+mn-lt"/>
                          <a:ea typeface="+mn-ea"/>
                          <a:cs typeface="+mn-cs"/>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defTabSz="914400" rtl="0" eaLnBrk="1" fontAlgn="ctr" latinLnBrk="0" hangingPunct="1">
                        <a:spcBef>
                          <a:spcPts val="0"/>
                        </a:spcBef>
                        <a:spcAft>
                          <a:spcPts val="0"/>
                        </a:spcAft>
                      </a:pPr>
                      <a:r>
                        <a:rPr lang="en-ZA" sz="1100" b="0" i="0" u="none" strike="noStrike" kern="1200" dirty="0">
                          <a:solidFill>
                            <a:schemeClr val="tx1">
                              <a:lumMod val="75000"/>
                              <a:lumOff val="25000"/>
                            </a:schemeClr>
                          </a:solidFill>
                          <a:effectLst/>
                          <a:latin typeface="+mn-lt"/>
                          <a:ea typeface="+mn-ea"/>
                          <a:cs typeface="+mn-cs"/>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100" b="0" i="0" u="none" strike="noStrike" kern="1200" dirty="0">
                          <a:solidFill>
                            <a:schemeClr val="tx1">
                              <a:lumMod val="75000"/>
                              <a:lumOff val="25000"/>
                            </a:schemeClr>
                          </a:solidFill>
                          <a:effectLst/>
                          <a:latin typeface="+mn-lt"/>
                          <a:ea typeface="+mn-ea"/>
                          <a:cs typeface="+mn-cs"/>
                          <a:sym typeface="Wingdings" panose="05000000000000000000" pitchFamily="2" charset="2"/>
                        </a:rPr>
                        <a:t></a:t>
                      </a:r>
                      <a:endParaRPr lang="en-ZA" sz="1100" b="0" i="0" u="none" strike="noStrike" kern="1200" dirty="0">
                        <a:solidFill>
                          <a:schemeClr val="tx1">
                            <a:lumMod val="75000"/>
                            <a:lumOff val="25000"/>
                          </a:schemeClr>
                        </a:solidFill>
                        <a:effectLst/>
                        <a:latin typeface="+mn-lt"/>
                        <a:ea typeface="+mn-ea"/>
                        <a:cs typeface="+mn-cs"/>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30120444"/>
                  </a:ext>
                </a:extLst>
              </a:tr>
              <a:tr h="329710">
                <a:tc rowSpan="4">
                  <a:txBody>
                    <a:bodyPr/>
                    <a:lstStyle/>
                    <a:p>
                      <a:pPr marL="0" lvl="0" algn="l" fontAlgn="ctr">
                        <a:spcBef>
                          <a:spcPts val="0"/>
                        </a:spcBef>
                        <a:spcAft>
                          <a:spcPts val="0"/>
                        </a:spcAft>
                      </a:pPr>
                      <a:endParaRPr lang="en-ZA" sz="1100" b="0" i="0" u="none" strike="noStrike" dirty="0">
                        <a:solidFill>
                          <a:schemeClr val="tx1">
                            <a:lumMod val="75000"/>
                            <a:lumOff val="25000"/>
                          </a:schemeClr>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4">
                  <a:txBody>
                    <a:bodyPr/>
                    <a:lstStyle/>
                    <a:p>
                      <a:pPr marL="0" lvl="0" algn="l" fontAlgn="ctr">
                        <a:spcBef>
                          <a:spcPts val="0"/>
                        </a:spcBef>
                        <a:spcAft>
                          <a:spcPts val="0"/>
                        </a:spcAft>
                      </a:pPr>
                      <a:r>
                        <a:rPr lang="en-ZA" sz="1100" b="1" i="0" u="none" strike="noStrike" dirty="0">
                          <a:solidFill>
                            <a:schemeClr val="tx1">
                              <a:lumMod val="75000"/>
                              <a:lumOff val="25000"/>
                            </a:schemeClr>
                          </a:solidFill>
                          <a:effectLst/>
                          <a:latin typeface="+mn-lt"/>
                        </a:rPr>
                        <a:t>Tanzania</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Census</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2012</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1967, 1978, 1988, 2002</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4 498 022</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ctr" fontAlgn="ctr">
                        <a:spcBef>
                          <a:spcPts val="0"/>
                        </a:spcBef>
                        <a:spcAft>
                          <a:spcPts val="0"/>
                        </a:spcAft>
                      </a:pPr>
                      <a:r>
                        <a:rPr lang="it-IT" sz="1600" b="0" i="0" u="none" strike="noStrike" dirty="0">
                          <a:solidFill>
                            <a:schemeClr val="tx1">
                              <a:lumMod val="75000"/>
                              <a:lumOff val="25000"/>
                            </a:schemeClr>
                          </a:solidFill>
                          <a:effectLst/>
                          <a:latin typeface="+mn-lt"/>
                          <a:sym typeface="Wingdings" panose="05000000000000000000" pitchFamily="2" charset="2"/>
                        </a:rPr>
                        <a:t></a:t>
                      </a:r>
                      <a:endParaRPr lang="en-ZA" sz="1600" b="0" i="0" u="none" strike="noStrike" dirty="0">
                        <a:solidFill>
                          <a:schemeClr val="tx1">
                            <a:lumMod val="75000"/>
                            <a:lumOff val="25000"/>
                          </a:schemeClr>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423523651"/>
                  </a:ext>
                </a:extLst>
              </a:tr>
              <a:tr h="329710">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ZA" sz="1100" b="0" i="0" u="none" strike="noStrike" dirty="0">
                        <a:solidFill>
                          <a:schemeClr val="tx1"/>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ZA" sz="1100" b="0" i="0" u="none" strike="noStrike" dirty="0">
                        <a:solidFill>
                          <a:schemeClr val="tx1"/>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National Panel Survey</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2012/13</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2008/09, 2010/11</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3 265 Households</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ctr" fontAlgn="ctr">
                        <a:spcBef>
                          <a:spcPts val="0"/>
                        </a:spcBef>
                        <a:spcAft>
                          <a:spcPts val="0"/>
                        </a:spcAft>
                      </a:pPr>
                      <a:r>
                        <a:rPr lang="it-IT" sz="1600" b="0" i="0" u="none" strike="noStrike" dirty="0">
                          <a:solidFill>
                            <a:schemeClr val="tx1">
                              <a:lumMod val="75000"/>
                              <a:lumOff val="25000"/>
                            </a:schemeClr>
                          </a:solidFill>
                          <a:effectLst/>
                          <a:latin typeface="+mn-lt"/>
                          <a:sym typeface="Wingdings" panose="05000000000000000000" pitchFamily="2" charset="2"/>
                        </a:rPr>
                        <a:t></a:t>
                      </a:r>
                      <a:endParaRPr lang="en-ZA" sz="1600" b="0" i="0" u="none" strike="noStrike" dirty="0">
                        <a:solidFill>
                          <a:schemeClr val="tx1">
                            <a:lumMod val="75000"/>
                            <a:lumOff val="25000"/>
                          </a:schemeClr>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758092517"/>
                  </a:ext>
                </a:extLst>
              </a:tr>
              <a:tr h="332520">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ZA" sz="1100" b="0" i="0" u="none" strike="noStrike" dirty="0">
                        <a:solidFill>
                          <a:schemeClr val="tx1"/>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ZA" sz="1100" b="0" i="0" u="none" strike="noStrike" dirty="0">
                        <a:solidFill>
                          <a:schemeClr val="tx1"/>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WB Measuring Living Standards Survey</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2014/15</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2 083 Households</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ZA" sz="1600" b="0" i="0" u="none" strike="noStrike" dirty="0">
                          <a:solidFill>
                            <a:schemeClr val="tx1">
                              <a:lumMod val="75000"/>
                              <a:lumOff val="25000"/>
                            </a:schemeClr>
                          </a:solidFill>
                          <a:effectLst/>
                          <a:latin typeface="+mn-lt"/>
                          <a:sym typeface="Wingdings" panose="05000000000000000000" pitchFamily="2" charset="2"/>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596159344"/>
                  </a:ext>
                </a:extLst>
              </a:tr>
              <a:tr h="329710">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ZA" sz="1100" b="0" i="0" u="none" strike="noStrike" dirty="0">
                        <a:solidFill>
                          <a:schemeClr val="tx1"/>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ZA" sz="1100" b="0" i="0" u="none" strike="noStrike" dirty="0">
                        <a:solidFill>
                          <a:schemeClr val="tx1"/>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Household Budget Survey</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2011/2012</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2000/01</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10 400 Households</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ZA" sz="1600" b="0" i="0" u="none" strike="noStrike" dirty="0">
                          <a:solidFill>
                            <a:schemeClr val="tx1">
                              <a:lumMod val="75000"/>
                              <a:lumOff val="25000"/>
                            </a:schemeClr>
                          </a:solidFill>
                          <a:effectLst/>
                          <a:latin typeface="+mn-lt"/>
                          <a:sym typeface="Wingdings" panose="05000000000000000000" pitchFamily="2" charset="2"/>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34981276"/>
                  </a:ext>
                </a:extLst>
              </a:tr>
              <a:tr h="329710">
                <a:tc rowSpan="3">
                  <a:txBody>
                    <a:bodyPr/>
                    <a:lstStyle/>
                    <a:p>
                      <a:pPr marL="0" lvl="0" algn="l" fontAlgn="ctr">
                        <a:spcBef>
                          <a:spcPts val="0"/>
                        </a:spcBef>
                        <a:spcAft>
                          <a:spcPts val="0"/>
                        </a:spcAft>
                      </a:pPr>
                      <a:endParaRPr lang="en-ZA" sz="1100" b="0" i="0" u="none" strike="noStrike" dirty="0">
                        <a:solidFill>
                          <a:schemeClr val="tx1">
                            <a:lumMod val="75000"/>
                            <a:lumOff val="25000"/>
                          </a:schemeClr>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3">
                  <a:txBody>
                    <a:bodyPr/>
                    <a:lstStyle/>
                    <a:p>
                      <a:pPr marL="0" lvl="0" algn="l" fontAlgn="ctr">
                        <a:spcBef>
                          <a:spcPts val="0"/>
                        </a:spcBef>
                        <a:spcAft>
                          <a:spcPts val="0"/>
                        </a:spcAft>
                      </a:pPr>
                      <a:r>
                        <a:rPr lang="en-ZA" sz="1100" b="1" i="0" u="none" strike="noStrike" dirty="0">
                          <a:solidFill>
                            <a:schemeClr val="tx1">
                              <a:lumMod val="75000"/>
                              <a:lumOff val="25000"/>
                            </a:schemeClr>
                          </a:solidFill>
                          <a:effectLst/>
                          <a:latin typeface="+mn-lt"/>
                        </a:rPr>
                        <a:t>Uganda</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Census</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2014</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1980, 1991, 2002</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ctr" fontAlgn="ctr">
                        <a:spcBef>
                          <a:spcPts val="0"/>
                        </a:spcBef>
                        <a:spcAft>
                          <a:spcPts val="0"/>
                        </a:spcAft>
                      </a:pPr>
                      <a:r>
                        <a:rPr lang="it-IT" sz="1600" b="0" i="0" u="none" strike="noStrike" dirty="0">
                          <a:solidFill>
                            <a:schemeClr val="tx1">
                              <a:lumMod val="75000"/>
                              <a:lumOff val="25000"/>
                            </a:schemeClr>
                          </a:solidFill>
                          <a:effectLst/>
                          <a:latin typeface="+mn-lt"/>
                          <a:sym typeface="Wingdings" panose="05000000000000000000" pitchFamily="2" charset="2"/>
                        </a:rPr>
                        <a:t></a:t>
                      </a:r>
                      <a:endParaRPr lang="en-ZA" sz="1600" b="0" i="0" u="none" strike="noStrike" dirty="0">
                        <a:solidFill>
                          <a:schemeClr val="tx1">
                            <a:lumMod val="75000"/>
                            <a:lumOff val="25000"/>
                          </a:schemeClr>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4703357"/>
                  </a:ext>
                </a:extLst>
              </a:tr>
              <a:tr h="329710">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ZA" sz="1100" b="0" i="0" u="none" strike="noStrike" dirty="0">
                        <a:solidFill>
                          <a:schemeClr val="tx1"/>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vMerge="1">
                  <a:txBody>
                    <a:bodyPr/>
                    <a:lstStyle/>
                    <a:p>
                      <a:endParaRPr lang="en-ZA" dirty="0"/>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National Household Survey</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2016/17</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1999/2000, 2002/03, 2005/06, 2009/10, 2012/13</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6 896 Households</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600" b="0" i="0" u="none" strike="noStrike" dirty="0">
                          <a:solidFill>
                            <a:schemeClr val="tx1">
                              <a:lumMod val="75000"/>
                              <a:lumOff val="25000"/>
                            </a:schemeClr>
                          </a:solidFill>
                          <a:effectLst/>
                          <a:latin typeface="+mn-lt"/>
                          <a:sym typeface="Wingdings" panose="05000000000000000000" pitchFamily="2" charset="2"/>
                        </a:rPr>
                        <a:t></a:t>
                      </a:r>
                      <a:endParaRPr lang="en-ZA" sz="1600" b="0" i="0" u="none" strike="noStrike" dirty="0">
                        <a:solidFill>
                          <a:schemeClr val="tx1">
                            <a:lumMod val="75000"/>
                            <a:lumOff val="25000"/>
                          </a:schemeClr>
                        </a:solidFill>
                        <a:effectLst/>
                        <a:latin typeface="+mn-lt"/>
                        <a:sym typeface="Wingdings" panose="05000000000000000000" pitchFamily="2" charset="2"/>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733435879"/>
                  </a:ext>
                </a:extLst>
              </a:tr>
              <a:tr h="329710">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ZA" sz="1100" b="0" i="0" u="none" strike="noStrike" dirty="0">
                        <a:solidFill>
                          <a:schemeClr val="tx1"/>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vMerge="1">
                  <a:txBody>
                    <a:bodyPr/>
                    <a:lstStyle/>
                    <a:p>
                      <a:endParaRPr lang="en-ZA" dirty="0"/>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National Panel Survey</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2013/14</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2009/10, 2010/11, 2011/12</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l" fontAlgn="ctr">
                        <a:spcBef>
                          <a:spcPts val="0"/>
                        </a:spcBef>
                        <a:spcAft>
                          <a:spcPts val="0"/>
                        </a:spcAft>
                      </a:pPr>
                      <a:r>
                        <a:rPr lang="en-ZA" sz="1100" b="0" i="0" u="none" strike="noStrike" dirty="0">
                          <a:solidFill>
                            <a:schemeClr val="tx1">
                              <a:lumMod val="75000"/>
                              <a:lumOff val="25000"/>
                            </a:schemeClr>
                          </a:solidFill>
                          <a:effectLst/>
                          <a:latin typeface="+mn-lt"/>
                        </a:rPr>
                        <a:t>3 119 Households</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ZA" sz="1600" b="0" i="0" u="none" strike="noStrike" dirty="0">
                          <a:solidFill>
                            <a:schemeClr val="tx1">
                              <a:lumMod val="75000"/>
                              <a:lumOff val="25000"/>
                            </a:schemeClr>
                          </a:solidFill>
                          <a:effectLst/>
                          <a:latin typeface="+mn-lt"/>
                          <a:sym typeface="Wingdings" panose="05000000000000000000" pitchFamily="2" charset="2"/>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29992270"/>
                  </a:ext>
                </a:extLst>
              </a:tr>
            </a:tbl>
          </a:graphicData>
        </a:graphic>
      </p:graphicFrame>
    </p:spTree>
    <p:extLst>
      <p:ext uri="{BB962C8B-B14F-4D97-AF65-F5344CB8AC3E}">
        <p14:creationId xmlns:p14="http://schemas.microsoft.com/office/powerpoint/2010/main" val="1479644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C765-1E44-49CA-8371-BD72E38FF9A8}"/>
              </a:ext>
            </a:extLst>
          </p:cNvPr>
          <p:cNvSpPr>
            <a:spLocks noGrp="1"/>
          </p:cNvSpPr>
          <p:nvPr>
            <p:ph type="title"/>
          </p:nvPr>
        </p:nvSpPr>
        <p:spPr>
          <a:xfrm>
            <a:off x="0" y="385569"/>
            <a:ext cx="12140373" cy="871498"/>
          </a:xfrm>
        </p:spPr>
        <p:txBody>
          <a:bodyPr/>
          <a:lstStyle/>
          <a:p>
            <a:r>
              <a:rPr lang="en-ZA" dirty="0"/>
              <a:t>Survey data shows that rental is a significant tenure form, and in some cities, the majority of residents are tenants.  </a:t>
            </a:r>
            <a:r>
              <a:rPr lang="en-ZA" dirty="0">
                <a:solidFill>
                  <a:srgbClr val="FF5500"/>
                </a:solidFill>
              </a:rPr>
              <a:t>Household surveys reflect tenant perceptions, so likely also include informal rental.</a:t>
            </a:r>
          </a:p>
        </p:txBody>
      </p:sp>
      <p:sp>
        <p:nvSpPr>
          <p:cNvPr id="4" name="Slide Number Placeholder 3">
            <a:extLst>
              <a:ext uri="{FF2B5EF4-FFF2-40B4-BE49-F238E27FC236}">
                <a16:creationId xmlns:a16="http://schemas.microsoft.com/office/drawing/2014/main" id="{983F619D-B3A5-4A5B-A14A-3CF9603BA158}"/>
              </a:ext>
            </a:extLst>
          </p:cNvPr>
          <p:cNvSpPr>
            <a:spLocks noGrp="1"/>
          </p:cNvSpPr>
          <p:nvPr>
            <p:ph type="sldNum" sz="quarter" idx="10"/>
          </p:nvPr>
        </p:nvSpPr>
        <p:spPr/>
        <p:txBody>
          <a:bodyPr/>
          <a:lstStyle/>
          <a:p>
            <a:pPr>
              <a:defRPr/>
            </a:pPr>
            <a:fld id="{E795D144-DF08-4D08-818A-CA927861128D}" type="slidenum">
              <a:rPr lang="en-GB" smtClean="0">
                <a:solidFill>
                  <a:srgbClr val="000000"/>
                </a:solidFill>
              </a:rPr>
              <a:pPr>
                <a:defRPr/>
              </a:pPr>
              <a:t>3</a:t>
            </a:fld>
            <a:endParaRPr lang="en-GB" dirty="0">
              <a:solidFill>
                <a:srgbClr val="000000"/>
              </a:solidFill>
            </a:endParaRPr>
          </a:p>
        </p:txBody>
      </p:sp>
      <p:graphicFrame>
        <p:nvGraphicFramePr>
          <p:cNvPr id="7" name="Chart 6">
            <a:extLst>
              <a:ext uri="{FF2B5EF4-FFF2-40B4-BE49-F238E27FC236}">
                <a16:creationId xmlns:a16="http://schemas.microsoft.com/office/drawing/2014/main" id="{487F307A-6EC3-45A1-BBF6-A7ADA55CC3AC}"/>
              </a:ext>
            </a:extLst>
          </p:cNvPr>
          <p:cNvGraphicFramePr/>
          <p:nvPr>
            <p:extLst>
              <p:ext uri="{D42A27DB-BD31-4B8C-83A1-F6EECF244321}">
                <p14:modId xmlns:p14="http://schemas.microsoft.com/office/powerpoint/2010/main" val="4267801573"/>
              </p:ext>
            </p:extLst>
          </p:nvPr>
        </p:nvGraphicFramePr>
        <p:xfrm>
          <a:off x="2671526" y="2472637"/>
          <a:ext cx="2805814" cy="35140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5A19D596-BCDD-447E-ADCC-9E780321B47D}"/>
              </a:ext>
            </a:extLst>
          </p:cNvPr>
          <p:cNvGraphicFramePr/>
          <p:nvPr>
            <p:extLst>
              <p:ext uri="{D42A27DB-BD31-4B8C-83A1-F6EECF244321}">
                <p14:modId xmlns:p14="http://schemas.microsoft.com/office/powerpoint/2010/main" val="2397518162"/>
              </p:ext>
            </p:extLst>
          </p:nvPr>
        </p:nvGraphicFramePr>
        <p:xfrm>
          <a:off x="5746034" y="2472637"/>
          <a:ext cx="2805814" cy="35140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57768B82-3EBB-4EE5-A14E-BBCAD2319A1C}"/>
              </a:ext>
            </a:extLst>
          </p:cNvPr>
          <p:cNvGraphicFramePr/>
          <p:nvPr>
            <p:extLst>
              <p:ext uri="{D42A27DB-BD31-4B8C-83A1-F6EECF244321}">
                <p14:modId xmlns:p14="http://schemas.microsoft.com/office/powerpoint/2010/main" val="1546090322"/>
              </p:ext>
            </p:extLst>
          </p:nvPr>
        </p:nvGraphicFramePr>
        <p:xfrm>
          <a:off x="8767532" y="2472637"/>
          <a:ext cx="2805814" cy="35140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3EDF4EEF-B737-494B-8B17-8A574A69E34C}"/>
              </a:ext>
            </a:extLst>
          </p:cNvPr>
          <p:cNvGraphicFramePr/>
          <p:nvPr>
            <p:extLst>
              <p:ext uri="{D42A27DB-BD31-4B8C-83A1-F6EECF244321}">
                <p14:modId xmlns:p14="http://schemas.microsoft.com/office/powerpoint/2010/main" val="1823461429"/>
              </p:ext>
            </p:extLst>
          </p:nvPr>
        </p:nvGraphicFramePr>
        <p:xfrm>
          <a:off x="-335609" y="2506191"/>
          <a:ext cx="2805814" cy="3514061"/>
        </p:xfrm>
        <a:graphic>
          <a:graphicData uri="http://schemas.openxmlformats.org/drawingml/2006/chart">
            <c:chart xmlns:c="http://schemas.openxmlformats.org/drawingml/2006/chart" xmlns:r="http://schemas.openxmlformats.org/officeDocument/2006/relationships" r:id="rId6"/>
          </a:graphicData>
        </a:graphic>
      </p:graphicFrame>
      <p:cxnSp>
        <p:nvCxnSpPr>
          <p:cNvPr id="11" name="Straight Connector 10">
            <a:extLst>
              <a:ext uri="{FF2B5EF4-FFF2-40B4-BE49-F238E27FC236}">
                <a16:creationId xmlns:a16="http://schemas.microsoft.com/office/drawing/2014/main" id="{1E6F385E-97C8-4EB5-9AC6-9F2190039843}"/>
              </a:ext>
            </a:extLst>
          </p:cNvPr>
          <p:cNvCxnSpPr/>
          <p:nvPr/>
        </p:nvCxnSpPr>
        <p:spPr bwMode="auto">
          <a:xfrm>
            <a:off x="9139644" y="1767916"/>
            <a:ext cx="0" cy="4663440"/>
          </a:xfrm>
          <a:prstGeom prst="line">
            <a:avLst/>
          </a:prstGeom>
          <a:solidFill>
            <a:schemeClr val="accent1"/>
          </a:solidFill>
          <a:ln w="28575" cap="flat" cmpd="sng" algn="ctr">
            <a:solidFill>
              <a:schemeClr val="bg1">
                <a:lumMod val="85000"/>
              </a:schemeClr>
            </a:solidFill>
            <a:prstDash val="sysDot"/>
            <a:round/>
            <a:headEnd type="none" w="med" len="med"/>
            <a:tailEnd type="none" w="med" len="med"/>
          </a:ln>
          <a:effectLst/>
        </p:spPr>
      </p:cxnSp>
      <p:cxnSp>
        <p:nvCxnSpPr>
          <p:cNvPr id="13" name="Straight Connector 12">
            <a:extLst>
              <a:ext uri="{FF2B5EF4-FFF2-40B4-BE49-F238E27FC236}">
                <a16:creationId xmlns:a16="http://schemas.microsoft.com/office/drawing/2014/main" id="{B721BF6B-4EFA-4858-BED7-0E5A9FB59017}"/>
              </a:ext>
            </a:extLst>
          </p:cNvPr>
          <p:cNvCxnSpPr/>
          <p:nvPr/>
        </p:nvCxnSpPr>
        <p:spPr bwMode="auto">
          <a:xfrm>
            <a:off x="6091638" y="1767916"/>
            <a:ext cx="0" cy="4663440"/>
          </a:xfrm>
          <a:prstGeom prst="line">
            <a:avLst/>
          </a:prstGeom>
          <a:solidFill>
            <a:schemeClr val="accent1"/>
          </a:solidFill>
          <a:ln w="28575" cap="flat" cmpd="sng" algn="ctr">
            <a:solidFill>
              <a:schemeClr val="bg1">
                <a:lumMod val="85000"/>
              </a:schemeClr>
            </a:solidFill>
            <a:prstDash val="sysDot"/>
            <a:round/>
            <a:headEnd type="none" w="med" len="med"/>
            <a:tailEnd type="none" w="med" len="med"/>
          </a:ln>
          <a:effectLst/>
        </p:spPr>
      </p:cxnSp>
      <p:cxnSp>
        <p:nvCxnSpPr>
          <p:cNvPr id="14" name="Straight Connector 13">
            <a:extLst>
              <a:ext uri="{FF2B5EF4-FFF2-40B4-BE49-F238E27FC236}">
                <a16:creationId xmlns:a16="http://schemas.microsoft.com/office/drawing/2014/main" id="{D136013B-47BA-4F6C-BFB7-90974199AD1D}"/>
              </a:ext>
            </a:extLst>
          </p:cNvPr>
          <p:cNvCxnSpPr/>
          <p:nvPr/>
        </p:nvCxnSpPr>
        <p:spPr bwMode="auto">
          <a:xfrm>
            <a:off x="3043636" y="1767916"/>
            <a:ext cx="0" cy="4663440"/>
          </a:xfrm>
          <a:prstGeom prst="line">
            <a:avLst/>
          </a:prstGeom>
          <a:solidFill>
            <a:schemeClr val="accent1"/>
          </a:solidFill>
          <a:ln w="28575" cap="flat" cmpd="sng" algn="ctr">
            <a:solidFill>
              <a:schemeClr val="bg1">
                <a:lumMod val="85000"/>
              </a:schemeClr>
            </a:solidFill>
            <a:prstDash val="sysDot"/>
            <a:round/>
            <a:headEnd type="none" w="med" len="med"/>
            <a:tailEnd type="none" w="med" len="med"/>
          </a:ln>
          <a:effectLst/>
        </p:spPr>
      </p:cxnSp>
      <p:sp>
        <p:nvSpPr>
          <p:cNvPr id="15" name="TextBox 14">
            <a:extLst>
              <a:ext uri="{FF2B5EF4-FFF2-40B4-BE49-F238E27FC236}">
                <a16:creationId xmlns:a16="http://schemas.microsoft.com/office/drawing/2014/main" id="{6AAA4016-C28C-4189-A398-81A85685BD43}"/>
              </a:ext>
            </a:extLst>
          </p:cNvPr>
          <p:cNvSpPr txBox="1"/>
          <p:nvPr/>
        </p:nvSpPr>
        <p:spPr>
          <a:xfrm>
            <a:off x="9286123" y="1408587"/>
            <a:ext cx="3047995" cy="276999"/>
          </a:xfrm>
          <a:prstGeom prst="rect">
            <a:avLst/>
          </a:prstGeom>
          <a:noFill/>
        </p:spPr>
        <p:txBody>
          <a:bodyPr wrap="square" rtlCol="0">
            <a:spAutoFit/>
          </a:bodyPr>
          <a:lstStyle/>
          <a:p>
            <a:pPr algn="ctr"/>
            <a:r>
              <a:rPr lang="en-ZA" sz="1200" b="1" dirty="0">
                <a:solidFill>
                  <a:srgbClr val="000000"/>
                </a:solidFill>
              </a:rPr>
              <a:t>UGANDA</a:t>
            </a:r>
          </a:p>
        </p:txBody>
      </p:sp>
      <p:sp>
        <p:nvSpPr>
          <p:cNvPr id="16" name="TextBox 15">
            <a:extLst>
              <a:ext uri="{FF2B5EF4-FFF2-40B4-BE49-F238E27FC236}">
                <a16:creationId xmlns:a16="http://schemas.microsoft.com/office/drawing/2014/main" id="{03C2360C-F77D-4F0F-BC31-725C13759953}"/>
              </a:ext>
            </a:extLst>
          </p:cNvPr>
          <p:cNvSpPr txBox="1"/>
          <p:nvPr/>
        </p:nvSpPr>
        <p:spPr>
          <a:xfrm>
            <a:off x="6246848" y="1418669"/>
            <a:ext cx="3047996" cy="276999"/>
          </a:xfrm>
          <a:prstGeom prst="rect">
            <a:avLst/>
          </a:prstGeom>
          <a:noFill/>
        </p:spPr>
        <p:txBody>
          <a:bodyPr wrap="square" rtlCol="0">
            <a:spAutoFit/>
          </a:bodyPr>
          <a:lstStyle/>
          <a:p>
            <a:pPr algn="ctr"/>
            <a:r>
              <a:rPr lang="en-ZA" sz="1200" b="1" dirty="0">
                <a:solidFill>
                  <a:srgbClr val="000000"/>
                </a:solidFill>
              </a:rPr>
              <a:t>TANZANIA</a:t>
            </a:r>
          </a:p>
        </p:txBody>
      </p:sp>
      <p:sp>
        <p:nvSpPr>
          <p:cNvPr id="17" name="TextBox 16">
            <a:extLst>
              <a:ext uri="{FF2B5EF4-FFF2-40B4-BE49-F238E27FC236}">
                <a16:creationId xmlns:a16="http://schemas.microsoft.com/office/drawing/2014/main" id="{2CFDC69C-1F02-4BAA-B0D8-CD50D0DC7A4D}"/>
              </a:ext>
            </a:extLst>
          </p:cNvPr>
          <p:cNvSpPr txBox="1"/>
          <p:nvPr/>
        </p:nvSpPr>
        <p:spPr>
          <a:xfrm>
            <a:off x="3207574" y="1418669"/>
            <a:ext cx="3047996" cy="276999"/>
          </a:xfrm>
          <a:prstGeom prst="rect">
            <a:avLst/>
          </a:prstGeom>
          <a:noFill/>
        </p:spPr>
        <p:txBody>
          <a:bodyPr wrap="square" rtlCol="0">
            <a:spAutoFit/>
          </a:bodyPr>
          <a:lstStyle/>
          <a:p>
            <a:pPr algn="ctr"/>
            <a:r>
              <a:rPr lang="en-ZA" sz="1200" b="1" dirty="0">
                <a:solidFill>
                  <a:srgbClr val="000000"/>
                </a:solidFill>
              </a:rPr>
              <a:t>SENEGAL</a:t>
            </a:r>
          </a:p>
        </p:txBody>
      </p:sp>
      <p:sp>
        <p:nvSpPr>
          <p:cNvPr id="18" name="TextBox 17">
            <a:extLst>
              <a:ext uri="{FF2B5EF4-FFF2-40B4-BE49-F238E27FC236}">
                <a16:creationId xmlns:a16="http://schemas.microsoft.com/office/drawing/2014/main" id="{49645363-BEE3-4728-B81E-B604EA57C610}"/>
              </a:ext>
            </a:extLst>
          </p:cNvPr>
          <p:cNvSpPr txBox="1"/>
          <p:nvPr/>
        </p:nvSpPr>
        <p:spPr>
          <a:xfrm>
            <a:off x="126633" y="1418669"/>
            <a:ext cx="3052351" cy="276999"/>
          </a:xfrm>
          <a:prstGeom prst="rect">
            <a:avLst/>
          </a:prstGeom>
          <a:noFill/>
        </p:spPr>
        <p:txBody>
          <a:bodyPr wrap="square" rtlCol="0">
            <a:spAutoFit/>
          </a:bodyPr>
          <a:lstStyle/>
          <a:p>
            <a:pPr algn="ctr"/>
            <a:r>
              <a:rPr lang="en-ZA" sz="1200" b="1" dirty="0">
                <a:solidFill>
                  <a:srgbClr val="000000"/>
                </a:solidFill>
              </a:rPr>
              <a:t>COTE D’IVOIRE</a:t>
            </a:r>
          </a:p>
        </p:txBody>
      </p:sp>
      <p:sp>
        <p:nvSpPr>
          <p:cNvPr id="21" name="TextBox 20">
            <a:extLst>
              <a:ext uri="{FF2B5EF4-FFF2-40B4-BE49-F238E27FC236}">
                <a16:creationId xmlns:a16="http://schemas.microsoft.com/office/drawing/2014/main" id="{A2F5FF6D-CF91-41BE-83B7-9EE32161C1A4}"/>
              </a:ext>
            </a:extLst>
          </p:cNvPr>
          <p:cNvSpPr txBox="1"/>
          <p:nvPr/>
        </p:nvSpPr>
        <p:spPr>
          <a:xfrm>
            <a:off x="9246476" y="1777978"/>
            <a:ext cx="2921511" cy="600164"/>
          </a:xfrm>
          <a:prstGeom prst="rect">
            <a:avLst/>
          </a:prstGeom>
          <a:noFill/>
        </p:spPr>
        <p:txBody>
          <a:bodyPr wrap="square" rtlCol="0">
            <a:spAutoFit/>
          </a:bodyPr>
          <a:lstStyle/>
          <a:p>
            <a:pPr>
              <a:lnSpc>
                <a:spcPct val="150000"/>
              </a:lnSpc>
            </a:pPr>
            <a:r>
              <a:rPr lang="en-US" sz="1100" dirty="0">
                <a:solidFill>
                  <a:srgbClr val="000000">
                    <a:lumMod val="65000"/>
                    <a:lumOff val="35000"/>
                  </a:srgbClr>
                </a:solidFill>
              </a:rPr>
              <a:t>TOTAL HOUSEHOLDS:	</a:t>
            </a:r>
            <a:r>
              <a:rPr lang="en-US" sz="1100" b="1" dirty="0">
                <a:solidFill>
                  <a:srgbClr val="000000">
                    <a:lumMod val="65000"/>
                    <a:lumOff val="35000"/>
                  </a:srgbClr>
                </a:solidFill>
              </a:rPr>
              <a:t>6 756 913</a:t>
            </a:r>
          </a:p>
          <a:p>
            <a:pPr>
              <a:lnSpc>
                <a:spcPct val="150000"/>
              </a:lnSpc>
            </a:pPr>
            <a:r>
              <a:rPr lang="en-US" sz="1100" dirty="0">
                <a:solidFill>
                  <a:srgbClr val="006699"/>
                </a:solidFill>
              </a:rPr>
              <a:t>HOUSEHOLDS RENTING:	</a:t>
            </a:r>
            <a:r>
              <a:rPr lang="en-US" sz="1100" b="1" dirty="0">
                <a:solidFill>
                  <a:srgbClr val="006699"/>
                </a:solidFill>
              </a:rPr>
              <a:t>790 350</a:t>
            </a:r>
            <a:endParaRPr lang="en-ZA" sz="1100" b="1" dirty="0">
              <a:solidFill>
                <a:srgbClr val="006699"/>
              </a:solidFill>
            </a:endParaRPr>
          </a:p>
        </p:txBody>
      </p:sp>
      <p:sp>
        <p:nvSpPr>
          <p:cNvPr id="24" name="TextBox 23">
            <a:extLst>
              <a:ext uri="{FF2B5EF4-FFF2-40B4-BE49-F238E27FC236}">
                <a16:creationId xmlns:a16="http://schemas.microsoft.com/office/drawing/2014/main" id="{B64F5818-4B58-4F4B-8311-4A3B66B55C05}"/>
              </a:ext>
            </a:extLst>
          </p:cNvPr>
          <p:cNvSpPr txBox="1"/>
          <p:nvPr/>
        </p:nvSpPr>
        <p:spPr>
          <a:xfrm>
            <a:off x="6194924" y="1777978"/>
            <a:ext cx="2921511" cy="600164"/>
          </a:xfrm>
          <a:prstGeom prst="rect">
            <a:avLst/>
          </a:prstGeom>
          <a:noFill/>
        </p:spPr>
        <p:txBody>
          <a:bodyPr wrap="square" rtlCol="0">
            <a:spAutoFit/>
          </a:bodyPr>
          <a:lstStyle/>
          <a:p>
            <a:pPr>
              <a:lnSpc>
                <a:spcPct val="150000"/>
              </a:lnSpc>
            </a:pPr>
            <a:r>
              <a:rPr lang="en-US" sz="1100" dirty="0">
                <a:solidFill>
                  <a:srgbClr val="000000">
                    <a:lumMod val="65000"/>
                    <a:lumOff val="35000"/>
                  </a:srgbClr>
                </a:solidFill>
              </a:rPr>
              <a:t>TOTAL HOUSEHOLDS:	</a:t>
            </a:r>
            <a:r>
              <a:rPr lang="en-US" sz="1100" b="1" dirty="0">
                <a:solidFill>
                  <a:srgbClr val="000000">
                    <a:lumMod val="65000"/>
                    <a:lumOff val="35000"/>
                  </a:srgbClr>
                </a:solidFill>
              </a:rPr>
              <a:t>8 444 035</a:t>
            </a:r>
          </a:p>
          <a:p>
            <a:pPr>
              <a:lnSpc>
                <a:spcPct val="150000"/>
              </a:lnSpc>
            </a:pPr>
            <a:r>
              <a:rPr lang="en-US" sz="1100" dirty="0">
                <a:solidFill>
                  <a:srgbClr val="006699"/>
                </a:solidFill>
              </a:rPr>
              <a:t>HOUSEHOLDS RENTING:	</a:t>
            </a:r>
            <a:r>
              <a:rPr lang="en-US" sz="1100" b="1" dirty="0">
                <a:solidFill>
                  <a:srgbClr val="006699"/>
                </a:solidFill>
              </a:rPr>
              <a:t>1 542 000</a:t>
            </a:r>
            <a:endParaRPr lang="en-ZA" sz="1100" b="1" dirty="0">
              <a:solidFill>
                <a:srgbClr val="006699"/>
              </a:solidFill>
            </a:endParaRPr>
          </a:p>
        </p:txBody>
      </p:sp>
      <p:sp>
        <p:nvSpPr>
          <p:cNvPr id="25" name="TextBox 24">
            <a:extLst>
              <a:ext uri="{FF2B5EF4-FFF2-40B4-BE49-F238E27FC236}">
                <a16:creationId xmlns:a16="http://schemas.microsoft.com/office/drawing/2014/main" id="{53895248-C967-4A29-9999-921420B8DB62}"/>
              </a:ext>
            </a:extLst>
          </p:cNvPr>
          <p:cNvSpPr txBox="1"/>
          <p:nvPr/>
        </p:nvSpPr>
        <p:spPr>
          <a:xfrm>
            <a:off x="3143371" y="1777978"/>
            <a:ext cx="2921511" cy="600164"/>
          </a:xfrm>
          <a:prstGeom prst="rect">
            <a:avLst/>
          </a:prstGeom>
          <a:noFill/>
        </p:spPr>
        <p:txBody>
          <a:bodyPr wrap="square" rtlCol="0">
            <a:spAutoFit/>
          </a:bodyPr>
          <a:lstStyle/>
          <a:p>
            <a:pPr>
              <a:lnSpc>
                <a:spcPct val="150000"/>
              </a:lnSpc>
            </a:pPr>
            <a:r>
              <a:rPr lang="en-US" sz="1100" dirty="0">
                <a:solidFill>
                  <a:srgbClr val="000000">
                    <a:lumMod val="65000"/>
                    <a:lumOff val="35000"/>
                  </a:srgbClr>
                </a:solidFill>
              </a:rPr>
              <a:t>TOTAL HOUSEHOLDS:	</a:t>
            </a:r>
            <a:r>
              <a:rPr lang="en-US" sz="1100" b="1" dirty="0">
                <a:solidFill>
                  <a:srgbClr val="000000">
                    <a:lumMod val="65000"/>
                    <a:lumOff val="35000"/>
                  </a:srgbClr>
                </a:solidFill>
              </a:rPr>
              <a:t>1 590 692</a:t>
            </a:r>
          </a:p>
          <a:p>
            <a:pPr>
              <a:lnSpc>
                <a:spcPct val="150000"/>
              </a:lnSpc>
            </a:pPr>
            <a:r>
              <a:rPr lang="en-US" sz="1100" dirty="0">
                <a:solidFill>
                  <a:srgbClr val="006699"/>
                </a:solidFill>
              </a:rPr>
              <a:t>HOUSEHOLDS RENTING:	</a:t>
            </a:r>
            <a:r>
              <a:rPr lang="en-US" sz="1100" b="1" dirty="0">
                <a:solidFill>
                  <a:srgbClr val="006699"/>
                </a:solidFill>
              </a:rPr>
              <a:t>319 100</a:t>
            </a:r>
            <a:endParaRPr lang="en-ZA" sz="1100" b="1" dirty="0">
              <a:solidFill>
                <a:srgbClr val="006699"/>
              </a:solidFill>
            </a:endParaRPr>
          </a:p>
        </p:txBody>
      </p:sp>
      <p:sp>
        <p:nvSpPr>
          <p:cNvPr id="26" name="TextBox 25">
            <a:extLst>
              <a:ext uri="{FF2B5EF4-FFF2-40B4-BE49-F238E27FC236}">
                <a16:creationId xmlns:a16="http://schemas.microsoft.com/office/drawing/2014/main" id="{B694134D-4F45-414E-ABAC-401533ADE270}"/>
              </a:ext>
            </a:extLst>
          </p:cNvPr>
          <p:cNvSpPr txBox="1"/>
          <p:nvPr/>
        </p:nvSpPr>
        <p:spPr>
          <a:xfrm>
            <a:off x="91816" y="1777978"/>
            <a:ext cx="2921511" cy="600164"/>
          </a:xfrm>
          <a:prstGeom prst="rect">
            <a:avLst/>
          </a:prstGeom>
          <a:noFill/>
        </p:spPr>
        <p:txBody>
          <a:bodyPr wrap="square" rtlCol="0">
            <a:spAutoFit/>
          </a:bodyPr>
          <a:lstStyle/>
          <a:p>
            <a:pPr>
              <a:lnSpc>
                <a:spcPct val="150000"/>
              </a:lnSpc>
            </a:pPr>
            <a:r>
              <a:rPr lang="en-US" sz="1100" dirty="0">
                <a:solidFill>
                  <a:srgbClr val="000000">
                    <a:lumMod val="65000"/>
                    <a:lumOff val="35000"/>
                  </a:srgbClr>
                </a:solidFill>
              </a:rPr>
              <a:t>TOTAL HOUSEHOLDS:	</a:t>
            </a:r>
            <a:r>
              <a:rPr lang="en-US" sz="1100" b="1" dirty="0">
                <a:solidFill>
                  <a:srgbClr val="000000">
                    <a:lumMod val="65000"/>
                    <a:lumOff val="35000"/>
                  </a:srgbClr>
                </a:solidFill>
              </a:rPr>
              <a:t>6 203 580</a:t>
            </a:r>
          </a:p>
          <a:p>
            <a:pPr>
              <a:lnSpc>
                <a:spcPct val="150000"/>
              </a:lnSpc>
            </a:pPr>
            <a:r>
              <a:rPr lang="en-US" sz="1100" dirty="0">
                <a:solidFill>
                  <a:srgbClr val="006699"/>
                </a:solidFill>
              </a:rPr>
              <a:t>HOUSEHOLDS RENTING:	</a:t>
            </a:r>
            <a:r>
              <a:rPr lang="en-US" sz="1100" b="1" dirty="0">
                <a:solidFill>
                  <a:srgbClr val="006699"/>
                </a:solidFill>
              </a:rPr>
              <a:t>1 805 800</a:t>
            </a:r>
            <a:endParaRPr lang="en-ZA" sz="1100" b="1" dirty="0">
              <a:solidFill>
                <a:srgbClr val="FF0000"/>
              </a:solidFill>
            </a:endParaRPr>
          </a:p>
        </p:txBody>
      </p:sp>
      <p:pic>
        <p:nvPicPr>
          <p:cNvPr id="27" name="Picture 2" descr="Image result for senegal flag">
            <a:extLst>
              <a:ext uri="{FF2B5EF4-FFF2-40B4-BE49-F238E27FC236}">
                <a16:creationId xmlns:a16="http://schemas.microsoft.com/office/drawing/2014/main" id="{B969E044-398D-457F-8057-E121DDEB40B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4541" t="25210" r="33768" b="23467"/>
          <a:stretch/>
        </p:blipFill>
        <p:spPr bwMode="auto">
          <a:xfrm>
            <a:off x="3937729" y="1419772"/>
            <a:ext cx="332949" cy="2546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cote d'ivoire flag">
            <a:extLst>
              <a:ext uri="{FF2B5EF4-FFF2-40B4-BE49-F238E27FC236}">
                <a16:creationId xmlns:a16="http://schemas.microsoft.com/office/drawing/2014/main" id="{CD538161-C80A-489C-87A2-8EE1181B7E3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3060" y="1441038"/>
            <a:ext cx="332949" cy="22072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tanzania flag">
            <a:extLst>
              <a:ext uri="{FF2B5EF4-FFF2-40B4-BE49-F238E27FC236}">
                <a16:creationId xmlns:a16="http://schemas.microsoft.com/office/drawing/2014/main" id="{A5390DF9-DA20-4A06-965E-1F5FAE909FE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10705" y="1442386"/>
            <a:ext cx="332949" cy="22196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UGANDA flag\">
            <a:extLst>
              <a:ext uri="{FF2B5EF4-FFF2-40B4-BE49-F238E27FC236}">
                <a16:creationId xmlns:a16="http://schemas.microsoft.com/office/drawing/2014/main" id="{9962ECC4-113A-4ACC-BCCE-6CE96D1FAFEB}"/>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813" t="25918" r="13031" b="25730"/>
          <a:stretch/>
        </p:blipFill>
        <p:spPr bwMode="auto">
          <a:xfrm>
            <a:off x="10031756" y="1442267"/>
            <a:ext cx="328413" cy="2231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40B8014-1875-4BF2-A759-9C40FD0B5C6D}"/>
              </a:ext>
            </a:extLst>
          </p:cNvPr>
          <p:cNvSpPr/>
          <p:nvPr/>
        </p:nvSpPr>
        <p:spPr>
          <a:xfrm>
            <a:off x="11067958" y="2247337"/>
            <a:ext cx="660758" cy="261610"/>
          </a:xfrm>
          <a:prstGeom prst="rect">
            <a:avLst/>
          </a:prstGeom>
        </p:spPr>
        <p:txBody>
          <a:bodyPr wrap="none">
            <a:spAutoFit/>
          </a:bodyPr>
          <a:lstStyle/>
          <a:p>
            <a:r>
              <a:rPr lang="en-US" sz="1100" b="1" dirty="0">
                <a:solidFill>
                  <a:srgbClr val="006699"/>
                </a:solidFill>
              </a:rPr>
              <a:t>(12%)</a:t>
            </a:r>
            <a:endParaRPr lang="en-ZA" sz="1100" dirty="0">
              <a:solidFill>
                <a:srgbClr val="006699"/>
              </a:solidFill>
            </a:endParaRPr>
          </a:p>
        </p:txBody>
      </p:sp>
      <p:sp>
        <p:nvSpPr>
          <p:cNvPr id="31" name="Rectangle 30">
            <a:extLst>
              <a:ext uri="{FF2B5EF4-FFF2-40B4-BE49-F238E27FC236}">
                <a16:creationId xmlns:a16="http://schemas.microsoft.com/office/drawing/2014/main" id="{A135922F-8B2E-49D6-9897-AE1AA29B90D3}"/>
              </a:ext>
            </a:extLst>
          </p:cNvPr>
          <p:cNvSpPr/>
          <p:nvPr/>
        </p:nvSpPr>
        <p:spPr>
          <a:xfrm>
            <a:off x="4964850" y="2247337"/>
            <a:ext cx="660758" cy="261610"/>
          </a:xfrm>
          <a:prstGeom prst="rect">
            <a:avLst/>
          </a:prstGeom>
        </p:spPr>
        <p:txBody>
          <a:bodyPr wrap="none">
            <a:spAutoFit/>
          </a:bodyPr>
          <a:lstStyle/>
          <a:p>
            <a:r>
              <a:rPr lang="en-US" sz="1100" b="1" dirty="0">
                <a:solidFill>
                  <a:srgbClr val="006699"/>
                </a:solidFill>
              </a:rPr>
              <a:t>(20%)</a:t>
            </a:r>
            <a:endParaRPr lang="en-ZA" sz="1100" dirty="0">
              <a:solidFill>
                <a:srgbClr val="006699"/>
              </a:solidFill>
            </a:endParaRPr>
          </a:p>
        </p:txBody>
      </p:sp>
      <p:sp>
        <p:nvSpPr>
          <p:cNvPr id="32" name="Rectangle 31">
            <a:extLst>
              <a:ext uri="{FF2B5EF4-FFF2-40B4-BE49-F238E27FC236}">
                <a16:creationId xmlns:a16="http://schemas.microsoft.com/office/drawing/2014/main" id="{0ED749CF-5C06-46C6-A4B2-F3C65F94C965}"/>
              </a:ext>
            </a:extLst>
          </p:cNvPr>
          <p:cNvSpPr/>
          <p:nvPr/>
        </p:nvSpPr>
        <p:spPr>
          <a:xfrm>
            <a:off x="8022711" y="2247337"/>
            <a:ext cx="660758" cy="261610"/>
          </a:xfrm>
          <a:prstGeom prst="rect">
            <a:avLst/>
          </a:prstGeom>
        </p:spPr>
        <p:txBody>
          <a:bodyPr wrap="none">
            <a:spAutoFit/>
          </a:bodyPr>
          <a:lstStyle/>
          <a:p>
            <a:r>
              <a:rPr lang="en-US" sz="1100" b="1" dirty="0">
                <a:solidFill>
                  <a:srgbClr val="006699"/>
                </a:solidFill>
              </a:rPr>
              <a:t>(18%)</a:t>
            </a:r>
            <a:endParaRPr lang="en-ZA" sz="1100" dirty="0">
              <a:solidFill>
                <a:srgbClr val="006699"/>
              </a:solidFill>
            </a:endParaRPr>
          </a:p>
        </p:txBody>
      </p:sp>
      <p:sp>
        <p:nvSpPr>
          <p:cNvPr id="33" name="Rectangle 32">
            <a:extLst>
              <a:ext uri="{FF2B5EF4-FFF2-40B4-BE49-F238E27FC236}">
                <a16:creationId xmlns:a16="http://schemas.microsoft.com/office/drawing/2014/main" id="{301D28F0-ED84-45D6-A80D-EF73FA0D1B28}"/>
              </a:ext>
            </a:extLst>
          </p:cNvPr>
          <p:cNvSpPr/>
          <p:nvPr/>
        </p:nvSpPr>
        <p:spPr>
          <a:xfrm>
            <a:off x="1909308" y="2247337"/>
            <a:ext cx="660758" cy="261610"/>
          </a:xfrm>
          <a:prstGeom prst="rect">
            <a:avLst/>
          </a:prstGeom>
        </p:spPr>
        <p:txBody>
          <a:bodyPr wrap="none">
            <a:spAutoFit/>
          </a:bodyPr>
          <a:lstStyle/>
          <a:p>
            <a:r>
              <a:rPr lang="en-US" sz="1100" b="1" dirty="0">
                <a:solidFill>
                  <a:srgbClr val="006699"/>
                </a:solidFill>
              </a:rPr>
              <a:t>(29%)</a:t>
            </a:r>
            <a:endParaRPr lang="en-ZA" sz="1100" dirty="0">
              <a:solidFill>
                <a:srgbClr val="006699"/>
              </a:solidFill>
            </a:endParaRPr>
          </a:p>
        </p:txBody>
      </p:sp>
      <p:sp>
        <p:nvSpPr>
          <p:cNvPr id="5" name="Rounded Rectangle 4">
            <a:extLst>
              <a:ext uri="{FF2B5EF4-FFF2-40B4-BE49-F238E27FC236}">
                <a16:creationId xmlns:a16="http://schemas.microsoft.com/office/drawing/2014/main" id="{F510E9D8-9741-4E47-B49C-5CAFCE49772E}"/>
              </a:ext>
            </a:extLst>
          </p:cNvPr>
          <p:cNvSpPr/>
          <p:nvPr/>
        </p:nvSpPr>
        <p:spPr bwMode="auto">
          <a:xfrm>
            <a:off x="8038905" y="4227362"/>
            <a:ext cx="1134626" cy="1237417"/>
          </a:xfrm>
          <a:prstGeom prst="roundRect">
            <a:avLst>
              <a:gd name="adj" fmla="val 10935"/>
            </a:avLst>
          </a:prstGeom>
          <a:solidFill>
            <a:srgbClr val="FF5500"/>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182563" marR="0" indent="-182563" defTabSz="914400" rtl="0" eaLnBrk="0" fontAlgn="base" latinLnBrk="0" hangingPunct="0">
              <a:spcBef>
                <a:spcPct val="0"/>
              </a:spcBef>
              <a:spcAft>
                <a:spcPct val="0"/>
              </a:spcAft>
              <a:buClrTx/>
              <a:buSzTx/>
              <a:buFont typeface="Arial" panose="020B0604020202020204" pitchFamily="34" charset="0"/>
              <a:buChar char="•"/>
            </a:pPr>
            <a:r>
              <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44% of urban</a:t>
            </a:r>
          </a:p>
          <a:p>
            <a:pPr marL="182563" marR="0" indent="-182563" defTabSz="914400" rtl="0" eaLnBrk="0" fontAlgn="base" latinLnBrk="0" hangingPunct="0">
              <a:spcBef>
                <a:spcPct val="0"/>
              </a:spcBef>
              <a:spcAft>
                <a:spcPct val="0"/>
              </a:spcAft>
              <a:buClrTx/>
              <a:buSzTx/>
              <a:buFont typeface="Arial" panose="020B0604020202020204" pitchFamily="34" charset="0"/>
              <a:buChar char="•"/>
            </a:pPr>
            <a:r>
              <a:rPr lang="en-US" sz="1400" b="1" dirty="0">
                <a:solidFill>
                  <a:schemeClr val="bg1"/>
                </a:solidFill>
                <a:latin typeface="Calibri" panose="020F0502020204030204" pitchFamily="34" charset="0"/>
                <a:cs typeface="Calibri" panose="020F0502020204030204" pitchFamily="34" charset="0"/>
              </a:rPr>
              <a:t>&gt;50% of Dar </a:t>
            </a:r>
            <a:r>
              <a:rPr lang="en-US" sz="1400" b="1" dirty="0" err="1">
                <a:solidFill>
                  <a:schemeClr val="bg1"/>
                </a:solidFill>
                <a:latin typeface="Calibri" panose="020F0502020204030204" pitchFamily="34" charset="0"/>
                <a:cs typeface="Calibri" panose="020F0502020204030204" pitchFamily="34" charset="0"/>
              </a:rPr>
              <a:t>es</a:t>
            </a:r>
            <a:r>
              <a:rPr lang="en-US" sz="1400" b="1" dirty="0">
                <a:solidFill>
                  <a:schemeClr val="bg1"/>
                </a:solidFill>
                <a:latin typeface="Calibri" panose="020F0502020204030204" pitchFamily="34" charset="0"/>
                <a:cs typeface="Calibri" panose="020F0502020204030204" pitchFamily="34" charset="0"/>
              </a:rPr>
              <a:t> Salaam</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35" name="Rounded Rectangle 34">
            <a:extLst>
              <a:ext uri="{FF2B5EF4-FFF2-40B4-BE49-F238E27FC236}">
                <a16:creationId xmlns:a16="http://schemas.microsoft.com/office/drawing/2014/main" id="{753B8BC6-B6D4-A144-B20F-A1B9C16EA65F}"/>
              </a:ext>
            </a:extLst>
          </p:cNvPr>
          <p:cNvSpPr/>
          <p:nvPr/>
        </p:nvSpPr>
        <p:spPr bwMode="auto">
          <a:xfrm>
            <a:off x="10913730" y="4227362"/>
            <a:ext cx="1278270" cy="1018699"/>
          </a:xfrm>
          <a:prstGeom prst="roundRect">
            <a:avLst>
              <a:gd name="adj" fmla="val 10935"/>
            </a:avLst>
          </a:prstGeom>
          <a:solidFill>
            <a:srgbClr val="FF5500"/>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182563" marR="0" indent="-182563" defTabSz="914400" rtl="0" eaLnBrk="0" fontAlgn="base" latinLnBrk="0" hangingPunct="0">
              <a:spcBef>
                <a:spcPct val="0"/>
              </a:spcBef>
              <a:spcAft>
                <a:spcPct val="0"/>
              </a:spcAft>
              <a:buClrTx/>
              <a:buSzTx/>
              <a:buFont typeface="Arial" panose="020B0604020202020204" pitchFamily="34" charset="0"/>
              <a:buChar char="•"/>
            </a:pPr>
            <a:r>
              <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29% of urban</a:t>
            </a:r>
          </a:p>
          <a:p>
            <a:pPr marL="182563" marR="0" indent="-182563" defTabSz="914400" rtl="0" eaLnBrk="0" fontAlgn="base" latinLnBrk="0" hangingPunct="0">
              <a:spcBef>
                <a:spcPct val="0"/>
              </a:spcBef>
              <a:spcAft>
                <a:spcPct val="0"/>
              </a:spcAft>
              <a:buClrTx/>
              <a:buSzTx/>
              <a:buFont typeface="Arial" panose="020B0604020202020204" pitchFamily="34" charset="0"/>
              <a:buChar char="•"/>
            </a:pPr>
            <a:r>
              <a:rPr lang="en-US" sz="1400" b="1" dirty="0">
                <a:solidFill>
                  <a:schemeClr val="bg1"/>
                </a:solidFill>
                <a:latin typeface="Calibri" panose="020F0502020204030204" pitchFamily="34" charset="0"/>
                <a:cs typeface="Calibri" panose="020F0502020204030204" pitchFamily="34" charset="0"/>
              </a:rPr>
              <a:t>46% of Kampala</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36" name="Rounded Rectangle 35">
            <a:extLst>
              <a:ext uri="{FF2B5EF4-FFF2-40B4-BE49-F238E27FC236}">
                <a16:creationId xmlns:a16="http://schemas.microsoft.com/office/drawing/2014/main" id="{AA5CD00F-DEFA-EC49-9D14-73B4D05A0D60}"/>
              </a:ext>
            </a:extLst>
          </p:cNvPr>
          <p:cNvSpPr/>
          <p:nvPr/>
        </p:nvSpPr>
        <p:spPr bwMode="auto">
          <a:xfrm>
            <a:off x="1874437" y="4229667"/>
            <a:ext cx="1134626" cy="1018699"/>
          </a:xfrm>
          <a:prstGeom prst="roundRect">
            <a:avLst>
              <a:gd name="adj" fmla="val 10935"/>
            </a:avLst>
          </a:prstGeom>
          <a:solidFill>
            <a:srgbClr val="FF5500"/>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182563" marR="0" indent="-182563" defTabSz="914400" rtl="0" eaLnBrk="0" fontAlgn="base" latinLnBrk="0" hangingPunct="0">
              <a:spcBef>
                <a:spcPct val="0"/>
              </a:spcBef>
              <a:spcAft>
                <a:spcPct val="0"/>
              </a:spcAft>
              <a:buClrTx/>
              <a:buSzTx/>
              <a:buFont typeface="Arial" panose="020B0604020202020204" pitchFamily="34" charset="0"/>
              <a:buChar char="•"/>
            </a:pPr>
            <a:r>
              <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54% of urban</a:t>
            </a:r>
          </a:p>
          <a:p>
            <a:pPr marL="182563" marR="0" indent="-182563" defTabSz="914400" rtl="0" eaLnBrk="0" fontAlgn="base" latinLnBrk="0" hangingPunct="0">
              <a:spcBef>
                <a:spcPct val="0"/>
              </a:spcBef>
              <a:spcAft>
                <a:spcPct val="0"/>
              </a:spcAft>
              <a:buClrTx/>
              <a:buSzTx/>
              <a:buFont typeface="Arial" panose="020B0604020202020204" pitchFamily="34" charset="0"/>
              <a:buChar char="•"/>
            </a:pPr>
            <a:r>
              <a:rPr lang="en-US" sz="1400" b="1" dirty="0">
                <a:solidFill>
                  <a:schemeClr val="bg1"/>
                </a:solidFill>
                <a:latin typeface="Calibri" panose="020F0502020204030204" pitchFamily="34" charset="0"/>
                <a:cs typeface="Calibri" panose="020F0502020204030204" pitchFamily="34" charset="0"/>
              </a:rPr>
              <a:t>78% of Abidjan</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40" name="Rounded Rectangle 39">
            <a:extLst>
              <a:ext uri="{FF2B5EF4-FFF2-40B4-BE49-F238E27FC236}">
                <a16:creationId xmlns:a16="http://schemas.microsoft.com/office/drawing/2014/main" id="{14610B5B-1862-F641-902D-65963E1C31BA}"/>
              </a:ext>
            </a:extLst>
          </p:cNvPr>
          <p:cNvSpPr/>
          <p:nvPr/>
        </p:nvSpPr>
        <p:spPr bwMode="auto">
          <a:xfrm>
            <a:off x="4919825" y="4229667"/>
            <a:ext cx="1134626" cy="1018699"/>
          </a:xfrm>
          <a:prstGeom prst="roundRect">
            <a:avLst>
              <a:gd name="adj" fmla="val 10935"/>
            </a:avLst>
          </a:prstGeom>
          <a:solidFill>
            <a:srgbClr val="FF5500"/>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182563" marR="0" indent="-182563" defTabSz="914400" rtl="0" eaLnBrk="0" fontAlgn="base" latinLnBrk="0" hangingPunct="0">
              <a:spcBef>
                <a:spcPct val="0"/>
              </a:spcBef>
              <a:spcAft>
                <a:spcPct val="0"/>
              </a:spcAft>
              <a:buClrTx/>
              <a:buSzTx/>
              <a:buFont typeface="Arial" panose="020B0604020202020204" pitchFamily="34" charset="0"/>
              <a:buChar char="•"/>
            </a:pPr>
            <a:r>
              <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36% of urban</a:t>
            </a:r>
          </a:p>
          <a:p>
            <a:pPr marL="182563" marR="0" indent="-182563" defTabSz="914400" rtl="0" eaLnBrk="0" fontAlgn="base" latinLnBrk="0" hangingPunct="0">
              <a:spcBef>
                <a:spcPct val="0"/>
              </a:spcBef>
              <a:spcAft>
                <a:spcPct val="0"/>
              </a:spcAft>
              <a:buClrTx/>
              <a:buSzTx/>
              <a:buFont typeface="Arial" panose="020B0604020202020204" pitchFamily="34" charset="0"/>
              <a:buChar char="•"/>
            </a:pPr>
            <a:r>
              <a:rPr lang="en-US" sz="1400" b="1" dirty="0">
                <a:solidFill>
                  <a:schemeClr val="bg1"/>
                </a:solidFill>
                <a:latin typeface="Calibri" panose="020F0502020204030204" pitchFamily="34" charset="0"/>
                <a:cs typeface="Calibri" panose="020F0502020204030204" pitchFamily="34" charset="0"/>
              </a:rPr>
              <a:t>47% of Dakar</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882D3D22-B7D2-1C4F-89F4-397E59B7324E}"/>
              </a:ext>
            </a:extLst>
          </p:cNvPr>
          <p:cNvSpPr txBox="1"/>
          <p:nvPr/>
        </p:nvSpPr>
        <p:spPr>
          <a:xfrm>
            <a:off x="3161449" y="6093036"/>
            <a:ext cx="2805814" cy="276999"/>
          </a:xfrm>
          <a:prstGeom prst="rect">
            <a:avLst/>
          </a:prstGeom>
          <a:noFill/>
        </p:spPr>
        <p:txBody>
          <a:bodyPr wrap="square" rtlCol="0">
            <a:spAutoFit/>
          </a:bodyPr>
          <a:lstStyle/>
          <a:p>
            <a:pPr algn="ctr"/>
            <a:r>
              <a:rPr lang="en-US" sz="1200" b="1" dirty="0">
                <a:solidFill>
                  <a:srgbClr val="000000">
                    <a:lumMod val="65000"/>
                    <a:lumOff val="35000"/>
                  </a:srgbClr>
                </a:solidFill>
              </a:rPr>
              <a:t>WB Listening to Senegal 2014</a:t>
            </a:r>
            <a:endParaRPr lang="en-ZA" sz="1200" b="1" dirty="0">
              <a:solidFill>
                <a:srgbClr val="000000">
                  <a:lumMod val="65000"/>
                  <a:lumOff val="35000"/>
                </a:srgbClr>
              </a:solidFill>
            </a:endParaRPr>
          </a:p>
        </p:txBody>
      </p:sp>
      <p:sp>
        <p:nvSpPr>
          <p:cNvPr id="42" name="TextBox 41">
            <a:extLst>
              <a:ext uri="{FF2B5EF4-FFF2-40B4-BE49-F238E27FC236}">
                <a16:creationId xmlns:a16="http://schemas.microsoft.com/office/drawing/2014/main" id="{1F317F3B-A2D6-2444-A0F4-F62ED04BA7E2}"/>
              </a:ext>
            </a:extLst>
          </p:cNvPr>
          <p:cNvSpPr txBox="1"/>
          <p:nvPr/>
        </p:nvSpPr>
        <p:spPr>
          <a:xfrm>
            <a:off x="9260252" y="6093036"/>
            <a:ext cx="2118948" cy="461665"/>
          </a:xfrm>
          <a:prstGeom prst="rect">
            <a:avLst/>
          </a:prstGeom>
          <a:noFill/>
        </p:spPr>
        <p:txBody>
          <a:bodyPr wrap="square" rtlCol="0">
            <a:spAutoFit/>
          </a:bodyPr>
          <a:lstStyle/>
          <a:p>
            <a:pPr algn="ctr"/>
            <a:r>
              <a:rPr lang="en-US" sz="1200" b="1" dirty="0">
                <a:solidFill>
                  <a:srgbClr val="000000">
                    <a:lumMod val="65000"/>
                    <a:lumOff val="35000"/>
                  </a:srgbClr>
                </a:solidFill>
              </a:rPr>
              <a:t>National Panel Survey</a:t>
            </a:r>
            <a:r>
              <a:rPr lang="en-ZA" sz="1200" b="1" dirty="0">
                <a:solidFill>
                  <a:srgbClr val="000000">
                    <a:lumMod val="65000"/>
                    <a:lumOff val="35000"/>
                  </a:srgbClr>
                </a:solidFill>
              </a:rPr>
              <a:t> 2013/14</a:t>
            </a:r>
            <a:endParaRPr lang="en-US" sz="1200" b="1" dirty="0">
              <a:solidFill>
                <a:srgbClr val="000000">
                  <a:lumMod val="65000"/>
                  <a:lumOff val="35000"/>
                </a:srgbClr>
              </a:solidFill>
            </a:endParaRPr>
          </a:p>
        </p:txBody>
      </p:sp>
      <p:sp>
        <p:nvSpPr>
          <p:cNvPr id="43" name="TextBox 42">
            <a:extLst>
              <a:ext uri="{FF2B5EF4-FFF2-40B4-BE49-F238E27FC236}">
                <a16:creationId xmlns:a16="http://schemas.microsoft.com/office/drawing/2014/main" id="{79883C6C-2240-3B4B-A911-2E1809C77D0E}"/>
              </a:ext>
            </a:extLst>
          </p:cNvPr>
          <p:cNvSpPr txBox="1"/>
          <p:nvPr/>
        </p:nvSpPr>
        <p:spPr>
          <a:xfrm>
            <a:off x="6215045" y="6093036"/>
            <a:ext cx="2805814" cy="461665"/>
          </a:xfrm>
          <a:prstGeom prst="rect">
            <a:avLst/>
          </a:prstGeom>
          <a:noFill/>
        </p:spPr>
        <p:txBody>
          <a:bodyPr wrap="square" rtlCol="0">
            <a:spAutoFit/>
          </a:bodyPr>
          <a:lstStyle/>
          <a:p>
            <a:pPr algn="ctr"/>
            <a:r>
              <a:rPr lang="en-US" sz="1200" b="1" dirty="0">
                <a:solidFill>
                  <a:srgbClr val="000000">
                    <a:lumMod val="65000"/>
                    <a:lumOff val="35000"/>
                  </a:srgbClr>
                </a:solidFill>
              </a:rPr>
              <a:t>Household Budget Survey 2011/12</a:t>
            </a:r>
            <a:endParaRPr lang="en-ZA" sz="1200" b="1" dirty="0">
              <a:solidFill>
                <a:srgbClr val="000000">
                  <a:lumMod val="65000"/>
                  <a:lumOff val="35000"/>
                </a:srgbClr>
              </a:solidFill>
            </a:endParaRPr>
          </a:p>
        </p:txBody>
      </p:sp>
      <p:sp>
        <p:nvSpPr>
          <p:cNvPr id="44" name="TextBox 43">
            <a:extLst>
              <a:ext uri="{FF2B5EF4-FFF2-40B4-BE49-F238E27FC236}">
                <a16:creationId xmlns:a16="http://schemas.microsoft.com/office/drawing/2014/main" id="{3B81040C-0AF8-A741-B9E0-DB90088E6AA2}"/>
              </a:ext>
            </a:extLst>
          </p:cNvPr>
          <p:cNvSpPr txBox="1"/>
          <p:nvPr/>
        </p:nvSpPr>
        <p:spPr>
          <a:xfrm>
            <a:off x="194311" y="6148301"/>
            <a:ext cx="2805814" cy="276999"/>
          </a:xfrm>
          <a:prstGeom prst="rect">
            <a:avLst/>
          </a:prstGeom>
          <a:noFill/>
        </p:spPr>
        <p:txBody>
          <a:bodyPr wrap="square" rtlCol="0">
            <a:spAutoFit/>
          </a:bodyPr>
          <a:lstStyle/>
          <a:p>
            <a:pPr algn="ctr"/>
            <a:r>
              <a:rPr lang="en-US" sz="1200" b="1" dirty="0">
                <a:solidFill>
                  <a:srgbClr val="000000">
                    <a:lumMod val="65000"/>
                    <a:lumOff val="35000"/>
                  </a:srgbClr>
                </a:solidFill>
              </a:rPr>
              <a:t>ENV 2015</a:t>
            </a:r>
            <a:endParaRPr lang="en-ZA" sz="1200" b="1" dirty="0">
              <a:solidFill>
                <a:srgbClr val="000000">
                  <a:lumMod val="65000"/>
                  <a:lumOff val="35000"/>
                </a:srgbClr>
              </a:solidFill>
            </a:endParaRPr>
          </a:p>
        </p:txBody>
      </p:sp>
    </p:spTree>
    <p:extLst>
      <p:ext uri="{BB962C8B-B14F-4D97-AF65-F5344CB8AC3E}">
        <p14:creationId xmlns:p14="http://schemas.microsoft.com/office/powerpoint/2010/main" val="1289060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C765-1E44-49CA-8371-BD72E38FF9A8}"/>
              </a:ext>
            </a:extLst>
          </p:cNvPr>
          <p:cNvSpPr>
            <a:spLocks noGrp="1"/>
          </p:cNvSpPr>
          <p:nvPr>
            <p:ph type="title"/>
          </p:nvPr>
        </p:nvSpPr>
        <p:spPr>
          <a:xfrm>
            <a:off x="-4369" y="36058"/>
            <a:ext cx="12140373" cy="871498"/>
          </a:xfrm>
        </p:spPr>
        <p:txBody>
          <a:bodyPr anchor="t"/>
          <a:lstStyle/>
          <a:p>
            <a:r>
              <a:rPr lang="en-ZA" dirty="0"/>
              <a:t>Survey data also shows that the housing conditions of tenants are very poor – durable structures but with poor access to services. </a:t>
            </a:r>
            <a:r>
              <a:rPr lang="en-ZA" dirty="0">
                <a:solidFill>
                  <a:srgbClr val="FF5500"/>
                </a:solidFill>
              </a:rPr>
              <a:t>How does this knowledge translate into policy?</a:t>
            </a:r>
          </a:p>
        </p:txBody>
      </p:sp>
      <p:sp>
        <p:nvSpPr>
          <p:cNvPr id="4" name="Slide Number Placeholder 3">
            <a:extLst>
              <a:ext uri="{FF2B5EF4-FFF2-40B4-BE49-F238E27FC236}">
                <a16:creationId xmlns:a16="http://schemas.microsoft.com/office/drawing/2014/main" id="{983F619D-B3A5-4A5B-A14A-3CF9603BA158}"/>
              </a:ext>
            </a:extLst>
          </p:cNvPr>
          <p:cNvSpPr>
            <a:spLocks noGrp="1"/>
          </p:cNvSpPr>
          <p:nvPr>
            <p:ph type="sldNum" sz="quarter" idx="10"/>
          </p:nvPr>
        </p:nvSpPr>
        <p:spPr/>
        <p:txBody>
          <a:bodyPr/>
          <a:lstStyle/>
          <a:p>
            <a:pPr>
              <a:defRPr/>
            </a:pPr>
            <a:fld id="{E795D144-DF08-4D08-818A-CA927861128D}" type="slidenum">
              <a:rPr lang="en-GB" smtClean="0">
                <a:solidFill>
                  <a:srgbClr val="000000"/>
                </a:solidFill>
              </a:rPr>
              <a:pPr>
                <a:defRPr/>
              </a:pPr>
              <a:t>4</a:t>
            </a:fld>
            <a:endParaRPr lang="en-GB" dirty="0">
              <a:solidFill>
                <a:srgbClr val="000000"/>
              </a:solidFill>
            </a:endParaRPr>
          </a:p>
        </p:txBody>
      </p:sp>
      <p:cxnSp>
        <p:nvCxnSpPr>
          <p:cNvPr id="11" name="Straight Connector 10">
            <a:extLst>
              <a:ext uri="{FF2B5EF4-FFF2-40B4-BE49-F238E27FC236}">
                <a16:creationId xmlns:a16="http://schemas.microsoft.com/office/drawing/2014/main" id="{1E6F385E-97C8-4EB5-9AC6-9F2190039843}"/>
              </a:ext>
            </a:extLst>
          </p:cNvPr>
          <p:cNvCxnSpPr/>
          <p:nvPr/>
        </p:nvCxnSpPr>
        <p:spPr bwMode="auto">
          <a:xfrm>
            <a:off x="9139644" y="1294185"/>
            <a:ext cx="0" cy="4663440"/>
          </a:xfrm>
          <a:prstGeom prst="line">
            <a:avLst/>
          </a:prstGeom>
          <a:solidFill>
            <a:schemeClr val="accent1"/>
          </a:solidFill>
          <a:ln w="28575" cap="flat" cmpd="sng" algn="ctr">
            <a:solidFill>
              <a:schemeClr val="bg1">
                <a:lumMod val="85000"/>
              </a:schemeClr>
            </a:solidFill>
            <a:prstDash val="sysDot"/>
            <a:round/>
            <a:headEnd type="none" w="med" len="med"/>
            <a:tailEnd type="none" w="med" len="med"/>
          </a:ln>
          <a:effectLst/>
        </p:spPr>
      </p:cxnSp>
      <p:cxnSp>
        <p:nvCxnSpPr>
          <p:cNvPr id="13" name="Straight Connector 12">
            <a:extLst>
              <a:ext uri="{FF2B5EF4-FFF2-40B4-BE49-F238E27FC236}">
                <a16:creationId xmlns:a16="http://schemas.microsoft.com/office/drawing/2014/main" id="{B721BF6B-4EFA-4858-BED7-0E5A9FB59017}"/>
              </a:ext>
            </a:extLst>
          </p:cNvPr>
          <p:cNvCxnSpPr/>
          <p:nvPr/>
        </p:nvCxnSpPr>
        <p:spPr bwMode="auto">
          <a:xfrm>
            <a:off x="6091638" y="1294185"/>
            <a:ext cx="0" cy="4663440"/>
          </a:xfrm>
          <a:prstGeom prst="line">
            <a:avLst/>
          </a:prstGeom>
          <a:solidFill>
            <a:schemeClr val="accent1"/>
          </a:solidFill>
          <a:ln w="28575" cap="flat" cmpd="sng" algn="ctr">
            <a:solidFill>
              <a:schemeClr val="bg1">
                <a:lumMod val="85000"/>
              </a:schemeClr>
            </a:solidFill>
            <a:prstDash val="sysDot"/>
            <a:round/>
            <a:headEnd type="none" w="med" len="med"/>
            <a:tailEnd type="none" w="med" len="med"/>
          </a:ln>
          <a:effectLst/>
        </p:spPr>
      </p:cxnSp>
      <p:cxnSp>
        <p:nvCxnSpPr>
          <p:cNvPr id="14" name="Straight Connector 13">
            <a:extLst>
              <a:ext uri="{FF2B5EF4-FFF2-40B4-BE49-F238E27FC236}">
                <a16:creationId xmlns:a16="http://schemas.microsoft.com/office/drawing/2014/main" id="{D136013B-47BA-4F6C-BFB7-90974199AD1D}"/>
              </a:ext>
            </a:extLst>
          </p:cNvPr>
          <p:cNvCxnSpPr/>
          <p:nvPr/>
        </p:nvCxnSpPr>
        <p:spPr bwMode="auto">
          <a:xfrm>
            <a:off x="3043636" y="1294185"/>
            <a:ext cx="0" cy="4663440"/>
          </a:xfrm>
          <a:prstGeom prst="line">
            <a:avLst/>
          </a:prstGeom>
          <a:solidFill>
            <a:schemeClr val="accent1"/>
          </a:solidFill>
          <a:ln w="28575" cap="flat" cmpd="sng" algn="ctr">
            <a:solidFill>
              <a:schemeClr val="bg1">
                <a:lumMod val="85000"/>
              </a:schemeClr>
            </a:solidFill>
            <a:prstDash val="sysDot"/>
            <a:round/>
            <a:headEnd type="none" w="med" len="med"/>
            <a:tailEnd type="none" w="med" len="med"/>
          </a:ln>
          <a:effectLst/>
        </p:spPr>
      </p:cxnSp>
      <p:sp>
        <p:nvSpPr>
          <p:cNvPr id="15" name="TextBox 14">
            <a:extLst>
              <a:ext uri="{FF2B5EF4-FFF2-40B4-BE49-F238E27FC236}">
                <a16:creationId xmlns:a16="http://schemas.microsoft.com/office/drawing/2014/main" id="{6AAA4016-C28C-4189-A398-81A85685BD43}"/>
              </a:ext>
            </a:extLst>
          </p:cNvPr>
          <p:cNvSpPr txBox="1"/>
          <p:nvPr/>
        </p:nvSpPr>
        <p:spPr>
          <a:xfrm>
            <a:off x="9275957" y="1110520"/>
            <a:ext cx="3047995" cy="276999"/>
          </a:xfrm>
          <a:prstGeom prst="rect">
            <a:avLst/>
          </a:prstGeom>
          <a:noFill/>
        </p:spPr>
        <p:txBody>
          <a:bodyPr wrap="square" rtlCol="0">
            <a:spAutoFit/>
          </a:bodyPr>
          <a:lstStyle/>
          <a:p>
            <a:pPr algn="ctr"/>
            <a:r>
              <a:rPr lang="en-ZA" sz="1200" b="1" dirty="0">
                <a:solidFill>
                  <a:srgbClr val="000000"/>
                </a:solidFill>
              </a:rPr>
              <a:t>UGANDA</a:t>
            </a:r>
          </a:p>
        </p:txBody>
      </p:sp>
      <p:sp>
        <p:nvSpPr>
          <p:cNvPr id="16" name="TextBox 15">
            <a:extLst>
              <a:ext uri="{FF2B5EF4-FFF2-40B4-BE49-F238E27FC236}">
                <a16:creationId xmlns:a16="http://schemas.microsoft.com/office/drawing/2014/main" id="{03C2360C-F77D-4F0F-BC31-725C13759953}"/>
              </a:ext>
            </a:extLst>
          </p:cNvPr>
          <p:cNvSpPr txBox="1"/>
          <p:nvPr/>
        </p:nvSpPr>
        <p:spPr>
          <a:xfrm>
            <a:off x="6219234" y="1110520"/>
            <a:ext cx="3047996" cy="276999"/>
          </a:xfrm>
          <a:prstGeom prst="rect">
            <a:avLst/>
          </a:prstGeom>
          <a:noFill/>
        </p:spPr>
        <p:txBody>
          <a:bodyPr wrap="square" rtlCol="0">
            <a:spAutoFit/>
          </a:bodyPr>
          <a:lstStyle/>
          <a:p>
            <a:pPr algn="ctr"/>
            <a:r>
              <a:rPr lang="en-ZA" sz="1200" b="1" dirty="0">
                <a:solidFill>
                  <a:srgbClr val="000000"/>
                </a:solidFill>
              </a:rPr>
              <a:t>TANZANIA</a:t>
            </a:r>
          </a:p>
        </p:txBody>
      </p:sp>
      <p:sp>
        <p:nvSpPr>
          <p:cNvPr id="17" name="TextBox 16">
            <a:extLst>
              <a:ext uri="{FF2B5EF4-FFF2-40B4-BE49-F238E27FC236}">
                <a16:creationId xmlns:a16="http://schemas.microsoft.com/office/drawing/2014/main" id="{2CFDC69C-1F02-4BAA-B0D8-CD50D0DC7A4D}"/>
              </a:ext>
            </a:extLst>
          </p:cNvPr>
          <p:cNvSpPr txBox="1"/>
          <p:nvPr/>
        </p:nvSpPr>
        <p:spPr>
          <a:xfrm>
            <a:off x="3179960" y="1110520"/>
            <a:ext cx="3047996" cy="276999"/>
          </a:xfrm>
          <a:prstGeom prst="rect">
            <a:avLst/>
          </a:prstGeom>
          <a:noFill/>
        </p:spPr>
        <p:txBody>
          <a:bodyPr wrap="square" rtlCol="0">
            <a:spAutoFit/>
          </a:bodyPr>
          <a:lstStyle/>
          <a:p>
            <a:pPr algn="ctr"/>
            <a:r>
              <a:rPr lang="en-ZA" sz="1200" b="1" dirty="0">
                <a:solidFill>
                  <a:srgbClr val="000000"/>
                </a:solidFill>
              </a:rPr>
              <a:t>SENEGAL</a:t>
            </a:r>
          </a:p>
        </p:txBody>
      </p:sp>
      <p:sp>
        <p:nvSpPr>
          <p:cNvPr id="18" name="TextBox 17">
            <a:extLst>
              <a:ext uri="{FF2B5EF4-FFF2-40B4-BE49-F238E27FC236}">
                <a16:creationId xmlns:a16="http://schemas.microsoft.com/office/drawing/2014/main" id="{49645363-BEE3-4728-B81E-B604EA57C610}"/>
              </a:ext>
            </a:extLst>
          </p:cNvPr>
          <p:cNvSpPr txBox="1"/>
          <p:nvPr/>
        </p:nvSpPr>
        <p:spPr>
          <a:xfrm>
            <a:off x="99019" y="1110520"/>
            <a:ext cx="3052351" cy="276999"/>
          </a:xfrm>
          <a:prstGeom prst="rect">
            <a:avLst/>
          </a:prstGeom>
          <a:noFill/>
        </p:spPr>
        <p:txBody>
          <a:bodyPr wrap="square" rtlCol="0">
            <a:spAutoFit/>
          </a:bodyPr>
          <a:lstStyle/>
          <a:p>
            <a:pPr algn="ctr"/>
            <a:r>
              <a:rPr lang="en-ZA" sz="1200" b="1" dirty="0">
                <a:solidFill>
                  <a:srgbClr val="000000"/>
                </a:solidFill>
              </a:rPr>
              <a:t>COTE D’IVOIRE</a:t>
            </a:r>
          </a:p>
        </p:txBody>
      </p:sp>
      <p:sp>
        <p:nvSpPr>
          <p:cNvPr id="21" name="TextBox 20">
            <a:extLst>
              <a:ext uri="{FF2B5EF4-FFF2-40B4-BE49-F238E27FC236}">
                <a16:creationId xmlns:a16="http://schemas.microsoft.com/office/drawing/2014/main" id="{A2F5FF6D-CF91-41BE-83B7-9EE32161C1A4}"/>
              </a:ext>
            </a:extLst>
          </p:cNvPr>
          <p:cNvSpPr txBox="1"/>
          <p:nvPr/>
        </p:nvSpPr>
        <p:spPr>
          <a:xfrm>
            <a:off x="9218862" y="1469829"/>
            <a:ext cx="2921511" cy="1327351"/>
          </a:xfrm>
          <a:prstGeom prst="rect">
            <a:avLst/>
          </a:prstGeom>
          <a:noFill/>
        </p:spPr>
        <p:txBody>
          <a:bodyPr wrap="square" rtlCol="0">
            <a:spAutoFit/>
          </a:bodyPr>
          <a:lstStyle/>
          <a:p>
            <a:pPr>
              <a:lnSpc>
                <a:spcPct val="150000"/>
              </a:lnSpc>
            </a:pPr>
            <a:r>
              <a:rPr lang="en-US" sz="1100" dirty="0">
                <a:solidFill>
                  <a:srgbClr val="000000">
                    <a:lumMod val="65000"/>
                    <a:lumOff val="35000"/>
                  </a:srgbClr>
                </a:solidFill>
              </a:rPr>
              <a:t>TOTAL HOUSEHOLDS:	</a:t>
            </a:r>
            <a:r>
              <a:rPr lang="en-US" sz="1100" b="1" dirty="0">
                <a:solidFill>
                  <a:srgbClr val="000000">
                    <a:lumMod val="65000"/>
                    <a:lumOff val="35000"/>
                  </a:srgbClr>
                </a:solidFill>
              </a:rPr>
              <a:t>6 756 913</a:t>
            </a:r>
          </a:p>
          <a:p>
            <a:pPr>
              <a:lnSpc>
                <a:spcPct val="150000"/>
              </a:lnSpc>
            </a:pPr>
            <a:r>
              <a:rPr lang="en-US" sz="1100" dirty="0">
                <a:solidFill>
                  <a:srgbClr val="006699"/>
                </a:solidFill>
              </a:rPr>
              <a:t>HOUSEHOLDS RENTING:	</a:t>
            </a:r>
            <a:r>
              <a:rPr lang="en-US" sz="1100" b="1" dirty="0">
                <a:solidFill>
                  <a:srgbClr val="006699"/>
                </a:solidFill>
              </a:rPr>
              <a:t>790 350</a:t>
            </a:r>
          </a:p>
          <a:p>
            <a:pPr>
              <a:lnSpc>
                <a:spcPct val="150000"/>
              </a:lnSpc>
            </a:pPr>
            <a:endParaRPr lang="en-US" sz="1100" b="1" dirty="0">
              <a:solidFill>
                <a:srgbClr val="006699"/>
              </a:solidFill>
            </a:endParaRPr>
          </a:p>
          <a:p>
            <a:pPr>
              <a:lnSpc>
                <a:spcPct val="150000"/>
              </a:lnSpc>
            </a:pPr>
            <a:r>
              <a:rPr lang="en-US" sz="1100" b="1" dirty="0">
                <a:solidFill>
                  <a:srgbClr val="006699"/>
                </a:solidFill>
              </a:rPr>
              <a:t>96% iron roof sheeting</a:t>
            </a:r>
          </a:p>
          <a:p>
            <a:pPr>
              <a:lnSpc>
                <a:spcPct val="150000"/>
              </a:lnSpc>
            </a:pPr>
            <a:r>
              <a:rPr lang="en-US" sz="1100" b="1" dirty="0">
                <a:solidFill>
                  <a:srgbClr val="006699"/>
                </a:solidFill>
              </a:rPr>
              <a:t>72% burnt/stabilized bricks</a:t>
            </a:r>
            <a:endParaRPr lang="en-ZA" sz="1100" b="1" dirty="0">
              <a:solidFill>
                <a:srgbClr val="006699"/>
              </a:solidFill>
            </a:endParaRPr>
          </a:p>
        </p:txBody>
      </p:sp>
      <p:sp>
        <p:nvSpPr>
          <p:cNvPr id="24" name="TextBox 23">
            <a:extLst>
              <a:ext uri="{FF2B5EF4-FFF2-40B4-BE49-F238E27FC236}">
                <a16:creationId xmlns:a16="http://schemas.microsoft.com/office/drawing/2014/main" id="{B64F5818-4B58-4F4B-8311-4A3B66B55C05}"/>
              </a:ext>
            </a:extLst>
          </p:cNvPr>
          <p:cNvSpPr txBox="1"/>
          <p:nvPr/>
        </p:nvSpPr>
        <p:spPr>
          <a:xfrm>
            <a:off x="6167310" y="1469829"/>
            <a:ext cx="2921511" cy="1327351"/>
          </a:xfrm>
          <a:prstGeom prst="rect">
            <a:avLst/>
          </a:prstGeom>
          <a:noFill/>
        </p:spPr>
        <p:txBody>
          <a:bodyPr wrap="square" rtlCol="0">
            <a:spAutoFit/>
          </a:bodyPr>
          <a:lstStyle/>
          <a:p>
            <a:pPr>
              <a:lnSpc>
                <a:spcPct val="150000"/>
              </a:lnSpc>
            </a:pPr>
            <a:r>
              <a:rPr lang="en-US" sz="1100" dirty="0">
                <a:solidFill>
                  <a:srgbClr val="000000">
                    <a:lumMod val="65000"/>
                    <a:lumOff val="35000"/>
                  </a:srgbClr>
                </a:solidFill>
              </a:rPr>
              <a:t>TOTAL HOUSEHOLDS:	</a:t>
            </a:r>
            <a:r>
              <a:rPr lang="en-US" sz="1100" b="1" dirty="0">
                <a:solidFill>
                  <a:srgbClr val="000000">
                    <a:lumMod val="65000"/>
                    <a:lumOff val="35000"/>
                  </a:srgbClr>
                </a:solidFill>
              </a:rPr>
              <a:t>8 444 035</a:t>
            </a:r>
          </a:p>
          <a:p>
            <a:pPr>
              <a:lnSpc>
                <a:spcPct val="150000"/>
              </a:lnSpc>
            </a:pPr>
            <a:r>
              <a:rPr lang="en-US" sz="1100" dirty="0">
                <a:solidFill>
                  <a:srgbClr val="006699"/>
                </a:solidFill>
              </a:rPr>
              <a:t>HOUSEHOLDS RENTING:	</a:t>
            </a:r>
            <a:r>
              <a:rPr lang="en-US" sz="1100" b="1" dirty="0">
                <a:solidFill>
                  <a:srgbClr val="006699"/>
                </a:solidFill>
              </a:rPr>
              <a:t>1 542 000</a:t>
            </a:r>
          </a:p>
          <a:p>
            <a:pPr>
              <a:lnSpc>
                <a:spcPct val="150000"/>
              </a:lnSpc>
            </a:pPr>
            <a:endParaRPr lang="en-US" sz="1100" b="1" dirty="0">
              <a:solidFill>
                <a:srgbClr val="006699"/>
              </a:solidFill>
            </a:endParaRPr>
          </a:p>
          <a:p>
            <a:pPr>
              <a:lnSpc>
                <a:spcPct val="150000"/>
              </a:lnSpc>
            </a:pPr>
            <a:r>
              <a:rPr lang="en-US" sz="1100" b="1" dirty="0">
                <a:solidFill>
                  <a:srgbClr val="006699"/>
                </a:solidFill>
              </a:rPr>
              <a:t>96% iron roof sheeting</a:t>
            </a:r>
          </a:p>
          <a:p>
            <a:pPr>
              <a:lnSpc>
                <a:spcPct val="150000"/>
              </a:lnSpc>
            </a:pPr>
            <a:r>
              <a:rPr lang="en-US" sz="1100" b="1" dirty="0">
                <a:solidFill>
                  <a:srgbClr val="006699"/>
                </a:solidFill>
              </a:rPr>
              <a:t>64% cement brick walls</a:t>
            </a:r>
            <a:endParaRPr lang="en-ZA" sz="1100" b="1" dirty="0">
              <a:solidFill>
                <a:srgbClr val="006699"/>
              </a:solidFill>
            </a:endParaRPr>
          </a:p>
        </p:txBody>
      </p:sp>
      <p:sp>
        <p:nvSpPr>
          <p:cNvPr id="25" name="TextBox 24">
            <a:extLst>
              <a:ext uri="{FF2B5EF4-FFF2-40B4-BE49-F238E27FC236}">
                <a16:creationId xmlns:a16="http://schemas.microsoft.com/office/drawing/2014/main" id="{53895248-C967-4A29-9999-921420B8DB62}"/>
              </a:ext>
            </a:extLst>
          </p:cNvPr>
          <p:cNvSpPr txBox="1"/>
          <p:nvPr/>
        </p:nvSpPr>
        <p:spPr>
          <a:xfrm>
            <a:off x="3115757" y="1469829"/>
            <a:ext cx="2921511" cy="1327351"/>
          </a:xfrm>
          <a:prstGeom prst="rect">
            <a:avLst/>
          </a:prstGeom>
          <a:noFill/>
        </p:spPr>
        <p:txBody>
          <a:bodyPr wrap="square" rtlCol="0">
            <a:spAutoFit/>
          </a:bodyPr>
          <a:lstStyle/>
          <a:p>
            <a:pPr>
              <a:lnSpc>
                <a:spcPct val="150000"/>
              </a:lnSpc>
            </a:pPr>
            <a:r>
              <a:rPr lang="en-US" sz="1100" dirty="0">
                <a:solidFill>
                  <a:srgbClr val="000000">
                    <a:lumMod val="65000"/>
                    <a:lumOff val="35000"/>
                  </a:srgbClr>
                </a:solidFill>
              </a:rPr>
              <a:t>TOTAL HOUSEHOLDS:	</a:t>
            </a:r>
            <a:r>
              <a:rPr lang="en-US" sz="1100" b="1" dirty="0">
                <a:solidFill>
                  <a:srgbClr val="000000">
                    <a:lumMod val="65000"/>
                    <a:lumOff val="35000"/>
                  </a:srgbClr>
                </a:solidFill>
              </a:rPr>
              <a:t>1 590 692</a:t>
            </a:r>
          </a:p>
          <a:p>
            <a:pPr>
              <a:lnSpc>
                <a:spcPct val="150000"/>
              </a:lnSpc>
            </a:pPr>
            <a:r>
              <a:rPr lang="en-US" sz="1100" dirty="0">
                <a:solidFill>
                  <a:srgbClr val="006699"/>
                </a:solidFill>
              </a:rPr>
              <a:t>HOUSEHOLDS RENTING:	</a:t>
            </a:r>
            <a:r>
              <a:rPr lang="en-US" sz="1100" b="1" dirty="0">
                <a:solidFill>
                  <a:srgbClr val="006699"/>
                </a:solidFill>
              </a:rPr>
              <a:t>319 100</a:t>
            </a:r>
          </a:p>
          <a:p>
            <a:pPr>
              <a:lnSpc>
                <a:spcPct val="150000"/>
              </a:lnSpc>
            </a:pPr>
            <a:endParaRPr lang="en-US" sz="1100" b="1" dirty="0">
              <a:solidFill>
                <a:srgbClr val="006699"/>
              </a:solidFill>
            </a:endParaRPr>
          </a:p>
          <a:p>
            <a:pPr>
              <a:lnSpc>
                <a:spcPct val="150000"/>
              </a:lnSpc>
            </a:pPr>
            <a:r>
              <a:rPr lang="en-US" sz="1100" b="1" dirty="0">
                <a:solidFill>
                  <a:srgbClr val="006699"/>
                </a:solidFill>
              </a:rPr>
              <a:t>66% concrete / cement roof</a:t>
            </a:r>
          </a:p>
          <a:p>
            <a:pPr>
              <a:lnSpc>
                <a:spcPct val="150000"/>
              </a:lnSpc>
            </a:pPr>
            <a:r>
              <a:rPr lang="en-US" sz="1100" b="1" dirty="0">
                <a:solidFill>
                  <a:srgbClr val="006699"/>
                </a:solidFill>
              </a:rPr>
              <a:t>97% cement brick walls</a:t>
            </a:r>
            <a:endParaRPr lang="en-ZA" sz="1100" b="1" dirty="0">
              <a:solidFill>
                <a:srgbClr val="006699"/>
              </a:solidFill>
            </a:endParaRPr>
          </a:p>
        </p:txBody>
      </p:sp>
      <p:sp>
        <p:nvSpPr>
          <p:cNvPr id="26" name="TextBox 25">
            <a:extLst>
              <a:ext uri="{FF2B5EF4-FFF2-40B4-BE49-F238E27FC236}">
                <a16:creationId xmlns:a16="http://schemas.microsoft.com/office/drawing/2014/main" id="{B694134D-4F45-414E-ABAC-401533ADE270}"/>
              </a:ext>
            </a:extLst>
          </p:cNvPr>
          <p:cNvSpPr txBox="1"/>
          <p:nvPr/>
        </p:nvSpPr>
        <p:spPr>
          <a:xfrm>
            <a:off x="64202" y="1469829"/>
            <a:ext cx="2921511" cy="1327351"/>
          </a:xfrm>
          <a:prstGeom prst="rect">
            <a:avLst/>
          </a:prstGeom>
          <a:noFill/>
        </p:spPr>
        <p:txBody>
          <a:bodyPr wrap="square" rtlCol="0">
            <a:spAutoFit/>
          </a:bodyPr>
          <a:lstStyle/>
          <a:p>
            <a:pPr>
              <a:lnSpc>
                <a:spcPct val="150000"/>
              </a:lnSpc>
            </a:pPr>
            <a:r>
              <a:rPr lang="en-US" sz="1100" dirty="0">
                <a:solidFill>
                  <a:srgbClr val="000000">
                    <a:lumMod val="65000"/>
                    <a:lumOff val="35000"/>
                  </a:srgbClr>
                </a:solidFill>
              </a:rPr>
              <a:t>TOTAL HOUSEHOLDS:	</a:t>
            </a:r>
            <a:r>
              <a:rPr lang="en-US" sz="1100" b="1" dirty="0">
                <a:solidFill>
                  <a:srgbClr val="000000">
                    <a:lumMod val="65000"/>
                    <a:lumOff val="35000"/>
                  </a:srgbClr>
                </a:solidFill>
              </a:rPr>
              <a:t>6 203 580</a:t>
            </a:r>
          </a:p>
          <a:p>
            <a:pPr>
              <a:lnSpc>
                <a:spcPct val="150000"/>
              </a:lnSpc>
            </a:pPr>
            <a:r>
              <a:rPr lang="en-US" sz="1100" dirty="0">
                <a:solidFill>
                  <a:srgbClr val="006699"/>
                </a:solidFill>
              </a:rPr>
              <a:t>HOUSEHOLDS RENTING:	</a:t>
            </a:r>
            <a:r>
              <a:rPr lang="en-US" sz="1100" b="1" dirty="0">
                <a:solidFill>
                  <a:srgbClr val="006699"/>
                </a:solidFill>
              </a:rPr>
              <a:t>1 805 800</a:t>
            </a:r>
          </a:p>
          <a:p>
            <a:pPr>
              <a:lnSpc>
                <a:spcPct val="150000"/>
              </a:lnSpc>
            </a:pPr>
            <a:endParaRPr lang="en-US" sz="1100" b="1" dirty="0">
              <a:solidFill>
                <a:srgbClr val="006699"/>
              </a:solidFill>
            </a:endParaRPr>
          </a:p>
          <a:p>
            <a:pPr>
              <a:lnSpc>
                <a:spcPct val="150000"/>
              </a:lnSpc>
            </a:pPr>
            <a:r>
              <a:rPr lang="en-ZA" sz="1100" b="1" dirty="0">
                <a:solidFill>
                  <a:schemeClr val="accent1"/>
                </a:solidFill>
              </a:rPr>
              <a:t>90% sheet metal roofs</a:t>
            </a:r>
          </a:p>
          <a:p>
            <a:pPr>
              <a:lnSpc>
                <a:spcPct val="150000"/>
              </a:lnSpc>
            </a:pPr>
            <a:r>
              <a:rPr lang="en-ZA" sz="1100" b="1" dirty="0">
                <a:solidFill>
                  <a:schemeClr val="accent1"/>
                </a:solidFill>
              </a:rPr>
              <a:t>81% hard (durable) walls</a:t>
            </a:r>
          </a:p>
        </p:txBody>
      </p:sp>
      <p:pic>
        <p:nvPicPr>
          <p:cNvPr id="27" name="Picture 2" descr="Image result for senegal flag">
            <a:extLst>
              <a:ext uri="{FF2B5EF4-FFF2-40B4-BE49-F238E27FC236}">
                <a16:creationId xmlns:a16="http://schemas.microsoft.com/office/drawing/2014/main" id="{B969E044-398D-457F-8057-E121DDEB40B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541" t="25210" r="33768" b="23467"/>
          <a:stretch/>
        </p:blipFill>
        <p:spPr bwMode="auto">
          <a:xfrm>
            <a:off x="3910115" y="1111623"/>
            <a:ext cx="332949" cy="2546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cote d'ivoire flag">
            <a:extLst>
              <a:ext uri="{FF2B5EF4-FFF2-40B4-BE49-F238E27FC236}">
                <a16:creationId xmlns:a16="http://schemas.microsoft.com/office/drawing/2014/main" id="{CD538161-C80A-489C-87A2-8EE1181B7E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446" y="1132889"/>
            <a:ext cx="332949" cy="22072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tanzania flag">
            <a:extLst>
              <a:ext uri="{FF2B5EF4-FFF2-40B4-BE49-F238E27FC236}">
                <a16:creationId xmlns:a16="http://schemas.microsoft.com/office/drawing/2014/main" id="{A5390DF9-DA20-4A06-965E-1F5FAE909F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3091" y="1134237"/>
            <a:ext cx="332949" cy="22196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UGANDA flag\">
            <a:extLst>
              <a:ext uri="{FF2B5EF4-FFF2-40B4-BE49-F238E27FC236}">
                <a16:creationId xmlns:a16="http://schemas.microsoft.com/office/drawing/2014/main" id="{9962ECC4-113A-4ACC-BCCE-6CE96D1FAFE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813" t="25918" r="13031" b="25730"/>
          <a:stretch/>
        </p:blipFill>
        <p:spPr bwMode="auto">
          <a:xfrm>
            <a:off x="10004142" y="1134118"/>
            <a:ext cx="328413" cy="2231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40B8014-1875-4BF2-A759-9C40FD0B5C6D}"/>
              </a:ext>
            </a:extLst>
          </p:cNvPr>
          <p:cNvSpPr/>
          <p:nvPr/>
        </p:nvSpPr>
        <p:spPr>
          <a:xfrm>
            <a:off x="11040344" y="1939188"/>
            <a:ext cx="660758" cy="261610"/>
          </a:xfrm>
          <a:prstGeom prst="rect">
            <a:avLst/>
          </a:prstGeom>
        </p:spPr>
        <p:txBody>
          <a:bodyPr wrap="none">
            <a:spAutoFit/>
          </a:bodyPr>
          <a:lstStyle/>
          <a:p>
            <a:r>
              <a:rPr lang="en-US" sz="1100" b="1" dirty="0">
                <a:solidFill>
                  <a:srgbClr val="006699"/>
                </a:solidFill>
              </a:rPr>
              <a:t>(12%)</a:t>
            </a:r>
            <a:endParaRPr lang="en-ZA" sz="1100" dirty="0">
              <a:solidFill>
                <a:srgbClr val="006699"/>
              </a:solidFill>
            </a:endParaRPr>
          </a:p>
        </p:txBody>
      </p:sp>
      <p:sp>
        <p:nvSpPr>
          <p:cNvPr id="31" name="Rectangle 30">
            <a:extLst>
              <a:ext uri="{FF2B5EF4-FFF2-40B4-BE49-F238E27FC236}">
                <a16:creationId xmlns:a16="http://schemas.microsoft.com/office/drawing/2014/main" id="{A135922F-8B2E-49D6-9897-AE1AA29B90D3}"/>
              </a:ext>
            </a:extLst>
          </p:cNvPr>
          <p:cNvSpPr/>
          <p:nvPr/>
        </p:nvSpPr>
        <p:spPr>
          <a:xfrm>
            <a:off x="4937236" y="1939188"/>
            <a:ext cx="660758" cy="261610"/>
          </a:xfrm>
          <a:prstGeom prst="rect">
            <a:avLst/>
          </a:prstGeom>
        </p:spPr>
        <p:txBody>
          <a:bodyPr wrap="none">
            <a:spAutoFit/>
          </a:bodyPr>
          <a:lstStyle/>
          <a:p>
            <a:r>
              <a:rPr lang="en-US" sz="1100" b="1" dirty="0">
                <a:solidFill>
                  <a:srgbClr val="006699"/>
                </a:solidFill>
              </a:rPr>
              <a:t>(20%)</a:t>
            </a:r>
            <a:endParaRPr lang="en-ZA" sz="1100" dirty="0">
              <a:solidFill>
                <a:srgbClr val="006699"/>
              </a:solidFill>
            </a:endParaRPr>
          </a:p>
        </p:txBody>
      </p:sp>
      <p:sp>
        <p:nvSpPr>
          <p:cNvPr id="32" name="Rectangle 31">
            <a:extLst>
              <a:ext uri="{FF2B5EF4-FFF2-40B4-BE49-F238E27FC236}">
                <a16:creationId xmlns:a16="http://schemas.microsoft.com/office/drawing/2014/main" id="{0ED749CF-5C06-46C6-A4B2-F3C65F94C965}"/>
              </a:ext>
            </a:extLst>
          </p:cNvPr>
          <p:cNvSpPr/>
          <p:nvPr/>
        </p:nvSpPr>
        <p:spPr>
          <a:xfrm>
            <a:off x="7995097" y="1939188"/>
            <a:ext cx="660758" cy="261610"/>
          </a:xfrm>
          <a:prstGeom prst="rect">
            <a:avLst/>
          </a:prstGeom>
        </p:spPr>
        <p:txBody>
          <a:bodyPr wrap="none">
            <a:spAutoFit/>
          </a:bodyPr>
          <a:lstStyle/>
          <a:p>
            <a:r>
              <a:rPr lang="en-US" sz="1100" b="1" dirty="0">
                <a:solidFill>
                  <a:srgbClr val="006699"/>
                </a:solidFill>
              </a:rPr>
              <a:t>(18%)</a:t>
            </a:r>
            <a:endParaRPr lang="en-ZA" sz="1100" dirty="0">
              <a:solidFill>
                <a:srgbClr val="006699"/>
              </a:solidFill>
            </a:endParaRPr>
          </a:p>
        </p:txBody>
      </p:sp>
      <p:sp>
        <p:nvSpPr>
          <p:cNvPr id="33" name="Rectangle 32">
            <a:extLst>
              <a:ext uri="{FF2B5EF4-FFF2-40B4-BE49-F238E27FC236}">
                <a16:creationId xmlns:a16="http://schemas.microsoft.com/office/drawing/2014/main" id="{301D28F0-ED84-45D6-A80D-EF73FA0D1B28}"/>
              </a:ext>
            </a:extLst>
          </p:cNvPr>
          <p:cNvSpPr/>
          <p:nvPr/>
        </p:nvSpPr>
        <p:spPr>
          <a:xfrm>
            <a:off x="1881694" y="1939188"/>
            <a:ext cx="660758" cy="261610"/>
          </a:xfrm>
          <a:prstGeom prst="rect">
            <a:avLst/>
          </a:prstGeom>
        </p:spPr>
        <p:txBody>
          <a:bodyPr wrap="none">
            <a:spAutoFit/>
          </a:bodyPr>
          <a:lstStyle/>
          <a:p>
            <a:r>
              <a:rPr lang="en-US" sz="1100" b="1" dirty="0">
                <a:solidFill>
                  <a:srgbClr val="006699"/>
                </a:solidFill>
              </a:rPr>
              <a:t>(29%)</a:t>
            </a:r>
            <a:endParaRPr lang="en-ZA" sz="1100" dirty="0">
              <a:solidFill>
                <a:srgbClr val="006699"/>
              </a:solidFill>
            </a:endParaRPr>
          </a:p>
        </p:txBody>
      </p:sp>
      <p:sp>
        <p:nvSpPr>
          <p:cNvPr id="34" name="TextBox 33"/>
          <p:cNvSpPr txBox="1"/>
          <p:nvPr/>
        </p:nvSpPr>
        <p:spPr>
          <a:xfrm>
            <a:off x="3161449" y="6093036"/>
            <a:ext cx="2805814" cy="276999"/>
          </a:xfrm>
          <a:prstGeom prst="rect">
            <a:avLst/>
          </a:prstGeom>
          <a:noFill/>
        </p:spPr>
        <p:txBody>
          <a:bodyPr wrap="square" rtlCol="0">
            <a:spAutoFit/>
          </a:bodyPr>
          <a:lstStyle/>
          <a:p>
            <a:pPr algn="ctr"/>
            <a:r>
              <a:rPr lang="en-US" sz="1200" b="1" dirty="0">
                <a:solidFill>
                  <a:srgbClr val="000000">
                    <a:lumMod val="65000"/>
                    <a:lumOff val="35000"/>
                  </a:srgbClr>
                </a:solidFill>
              </a:rPr>
              <a:t>WB Listening to Senegal 2014</a:t>
            </a:r>
            <a:endParaRPr lang="en-ZA" sz="1200" b="1" dirty="0">
              <a:solidFill>
                <a:srgbClr val="000000">
                  <a:lumMod val="65000"/>
                  <a:lumOff val="35000"/>
                </a:srgbClr>
              </a:solidFill>
            </a:endParaRPr>
          </a:p>
        </p:txBody>
      </p:sp>
      <p:sp>
        <p:nvSpPr>
          <p:cNvPr id="37" name="TextBox 36">
            <a:extLst>
              <a:ext uri="{FF2B5EF4-FFF2-40B4-BE49-F238E27FC236}">
                <a16:creationId xmlns:a16="http://schemas.microsoft.com/office/drawing/2014/main" id="{B878B894-3E1D-4B5E-ACF2-DDDCDD7FCDDF}"/>
              </a:ext>
            </a:extLst>
          </p:cNvPr>
          <p:cNvSpPr txBox="1"/>
          <p:nvPr/>
        </p:nvSpPr>
        <p:spPr>
          <a:xfrm>
            <a:off x="9260252" y="6093036"/>
            <a:ext cx="2118948" cy="461665"/>
          </a:xfrm>
          <a:prstGeom prst="rect">
            <a:avLst/>
          </a:prstGeom>
          <a:noFill/>
        </p:spPr>
        <p:txBody>
          <a:bodyPr wrap="square" rtlCol="0">
            <a:spAutoFit/>
          </a:bodyPr>
          <a:lstStyle/>
          <a:p>
            <a:pPr algn="ctr"/>
            <a:r>
              <a:rPr lang="en-US" sz="1200" b="1" dirty="0">
                <a:solidFill>
                  <a:srgbClr val="000000">
                    <a:lumMod val="65000"/>
                    <a:lumOff val="35000"/>
                  </a:srgbClr>
                </a:solidFill>
              </a:rPr>
              <a:t>National Panel Survey</a:t>
            </a:r>
            <a:r>
              <a:rPr lang="en-ZA" sz="1200" b="1" dirty="0">
                <a:solidFill>
                  <a:srgbClr val="000000">
                    <a:lumMod val="65000"/>
                    <a:lumOff val="35000"/>
                  </a:srgbClr>
                </a:solidFill>
              </a:rPr>
              <a:t> 2013/14</a:t>
            </a:r>
            <a:endParaRPr lang="en-US" sz="1200" b="1" dirty="0">
              <a:solidFill>
                <a:srgbClr val="000000">
                  <a:lumMod val="65000"/>
                  <a:lumOff val="35000"/>
                </a:srgbClr>
              </a:solidFill>
            </a:endParaRPr>
          </a:p>
        </p:txBody>
      </p:sp>
      <p:sp>
        <p:nvSpPr>
          <p:cNvPr id="38" name="TextBox 37">
            <a:extLst>
              <a:ext uri="{FF2B5EF4-FFF2-40B4-BE49-F238E27FC236}">
                <a16:creationId xmlns:a16="http://schemas.microsoft.com/office/drawing/2014/main" id="{97768F9E-1826-4CDB-9646-A26B5EEB2E0C}"/>
              </a:ext>
            </a:extLst>
          </p:cNvPr>
          <p:cNvSpPr txBox="1"/>
          <p:nvPr/>
        </p:nvSpPr>
        <p:spPr>
          <a:xfrm>
            <a:off x="6215045" y="6093036"/>
            <a:ext cx="2805814" cy="461665"/>
          </a:xfrm>
          <a:prstGeom prst="rect">
            <a:avLst/>
          </a:prstGeom>
          <a:noFill/>
        </p:spPr>
        <p:txBody>
          <a:bodyPr wrap="square" rtlCol="0">
            <a:spAutoFit/>
          </a:bodyPr>
          <a:lstStyle/>
          <a:p>
            <a:pPr algn="ctr"/>
            <a:r>
              <a:rPr lang="en-US" sz="1200" b="1" dirty="0">
                <a:solidFill>
                  <a:srgbClr val="000000">
                    <a:lumMod val="65000"/>
                    <a:lumOff val="35000"/>
                  </a:srgbClr>
                </a:solidFill>
              </a:rPr>
              <a:t>Household Budget Survey 2011/12</a:t>
            </a:r>
            <a:endParaRPr lang="en-ZA" sz="1200" b="1" dirty="0">
              <a:solidFill>
                <a:srgbClr val="000000">
                  <a:lumMod val="65000"/>
                  <a:lumOff val="35000"/>
                </a:srgbClr>
              </a:solidFill>
            </a:endParaRPr>
          </a:p>
        </p:txBody>
      </p:sp>
      <p:sp>
        <p:nvSpPr>
          <p:cNvPr id="39" name="TextBox 38">
            <a:extLst>
              <a:ext uri="{FF2B5EF4-FFF2-40B4-BE49-F238E27FC236}">
                <a16:creationId xmlns:a16="http://schemas.microsoft.com/office/drawing/2014/main" id="{BDCC6079-0DC7-411A-8EE2-DDEB57BB387E}"/>
              </a:ext>
            </a:extLst>
          </p:cNvPr>
          <p:cNvSpPr txBox="1"/>
          <p:nvPr/>
        </p:nvSpPr>
        <p:spPr>
          <a:xfrm>
            <a:off x="194311" y="6148301"/>
            <a:ext cx="2805814" cy="276999"/>
          </a:xfrm>
          <a:prstGeom prst="rect">
            <a:avLst/>
          </a:prstGeom>
          <a:noFill/>
        </p:spPr>
        <p:txBody>
          <a:bodyPr wrap="square" rtlCol="0">
            <a:spAutoFit/>
          </a:bodyPr>
          <a:lstStyle/>
          <a:p>
            <a:pPr algn="ctr"/>
            <a:r>
              <a:rPr lang="en-US" sz="1200" b="1" dirty="0">
                <a:solidFill>
                  <a:srgbClr val="000000">
                    <a:lumMod val="65000"/>
                    <a:lumOff val="35000"/>
                  </a:srgbClr>
                </a:solidFill>
              </a:rPr>
              <a:t>ENV 2015</a:t>
            </a:r>
            <a:endParaRPr lang="en-ZA" sz="1200" b="1" dirty="0">
              <a:solidFill>
                <a:srgbClr val="000000">
                  <a:lumMod val="65000"/>
                  <a:lumOff val="35000"/>
                </a:srgbClr>
              </a:solidFill>
            </a:endParaRPr>
          </a:p>
        </p:txBody>
      </p:sp>
      <p:pic>
        <p:nvPicPr>
          <p:cNvPr id="6" name="Picture 5">
            <a:extLst>
              <a:ext uri="{FF2B5EF4-FFF2-40B4-BE49-F238E27FC236}">
                <a16:creationId xmlns:a16="http://schemas.microsoft.com/office/drawing/2014/main" id="{A3DDBBDD-5DC5-0B4B-A24F-FABADF843E49}"/>
              </a:ext>
            </a:extLst>
          </p:cNvPr>
          <p:cNvPicPr>
            <a:picLocks noChangeAspect="1"/>
          </p:cNvPicPr>
          <p:nvPr/>
        </p:nvPicPr>
        <p:blipFill>
          <a:blip r:embed="rId7"/>
          <a:stretch>
            <a:fillRect/>
          </a:stretch>
        </p:blipFill>
        <p:spPr>
          <a:xfrm>
            <a:off x="21232" y="2939556"/>
            <a:ext cx="3155739" cy="3083471"/>
          </a:xfrm>
          <a:prstGeom prst="rect">
            <a:avLst/>
          </a:prstGeom>
        </p:spPr>
      </p:pic>
      <p:pic>
        <p:nvPicPr>
          <p:cNvPr id="19" name="Picture 18">
            <a:extLst>
              <a:ext uri="{FF2B5EF4-FFF2-40B4-BE49-F238E27FC236}">
                <a16:creationId xmlns:a16="http://schemas.microsoft.com/office/drawing/2014/main" id="{041DF096-DCC3-354E-A45B-2C7799F80659}"/>
              </a:ext>
            </a:extLst>
          </p:cNvPr>
          <p:cNvPicPr>
            <a:picLocks noChangeAspect="1"/>
          </p:cNvPicPr>
          <p:nvPr/>
        </p:nvPicPr>
        <p:blipFill>
          <a:blip r:embed="rId8"/>
          <a:stretch>
            <a:fillRect/>
          </a:stretch>
        </p:blipFill>
        <p:spPr>
          <a:xfrm>
            <a:off x="2839910" y="3114543"/>
            <a:ext cx="3327400" cy="2654300"/>
          </a:xfrm>
          <a:prstGeom prst="rect">
            <a:avLst/>
          </a:prstGeom>
        </p:spPr>
      </p:pic>
      <p:pic>
        <p:nvPicPr>
          <p:cNvPr id="20" name="Picture 19">
            <a:extLst>
              <a:ext uri="{FF2B5EF4-FFF2-40B4-BE49-F238E27FC236}">
                <a16:creationId xmlns:a16="http://schemas.microsoft.com/office/drawing/2014/main" id="{EF918309-D7AC-1941-ADD2-4FA0A00E710F}"/>
              </a:ext>
            </a:extLst>
          </p:cNvPr>
          <p:cNvPicPr>
            <a:picLocks noChangeAspect="1"/>
          </p:cNvPicPr>
          <p:nvPr/>
        </p:nvPicPr>
        <p:blipFill>
          <a:blip r:embed="rId9"/>
          <a:stretch>
            <a:fillRect/>
          </a:stretch>
        </p:blipFill>
        <p:spPr>
          <a:xfrm>
            <a:off x="6215045" y="2930792"/>
            <a:ext cx="3023263" cy="3092235"/>
          </a:xfrm>
          <a:prstGeom prst="rect">
            <a:avLst/>
          </a:prstGeom>
        </p:spPr>
      </p:pic>
      <p:pic>
        <p:nvPicPr>
          <p:cNvPr id="22" name="Picture 21">
            <a:extLst>
              <a:ext uri="{FF2B5EF4-FFF2-40B4-BE49-F238E27FC236}">
                <a16:creationId xmlns:a16="http://schemas.microsoft.com/office/drawing/2014/main" id="{AAB3F865-AE85-4645-94F9-550A5BE75C5F}"/>
              </a:ext>
            </a:extLst>
          </p:cNvPr>
          <p:cNvPicPr>
            <a:picLocks noChangeAspect="1"/>
          </p:cNvPicPr>
          <p:nvPr/>
        </p:nvPicPr>
        <p:blipFill>
          <a:blip r:embed="rId10"/>
          <a:stretch>
            <a:fillRect/>
          </a:stretch>
        </p:blipFill>
        <p:spPr>
          <a:xfrm>
            <a:off x="9031907" y="3012943"/>
            <a:ext cx="3403600" cy="2755900"/>
          </a:xfrm>
          <a:prstGeom prst="rect">
            <a:avLst/>
          </a:prstGeom>
        </p:spPr>
      </p:pic>
    </p:spTree>
    <p:extLst>
      <p:ext uri="{BB962C8B-B14F-4D97-AF65-F5344CB8AC3E}">
        <p14:creationId xmlns:p14="http://schemas.microsoft.com/office/powerpoint/2010/main" val="2872751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3">
            <a:extLst>
              <a:ext uri="{FF2B5EF4-FFF2-40B4-BE49-F238E27FC236}">
                <a16:creationId xmlns:a16="http://schemas.microsoft.com/office/drawing/2014/main" id="{6B38A374-DA22-4A99-BC9A-771696A6C6D7}"/>
              </a:ext>
            </a:extLst>
          </p:cNvPr>
          <p:cNvSpPr>
            <a:spLocks noChangeArrowheads="1"/>
          </p:cNvSpPr>
          <p:nvPr/>
        </p:nvSpPr>
        <p:spPr bwMode="auto">
          <a:xfrm>
            <a:off x="3462338" y="1668462"/>
            <a:ext cx="5003800" cy="4875213"/>
          </a:xfrm>
          <a:prstGeom prst="ellipse">
            <a:avLst/>
          </a:prstGeom>
          <a:solidFill>
            <a:srgbClr val="F5B829">
              <a:alpha val="14000"/>
            </a:srgbClr>
          </a:solidFill>
          <a:ln w="28575">
            <a:solidFill>
              <a:srgbClr val="F5B829"/>
            </a:solidFill>
            <a:round/>
            <a:headEnd/>
            <a:tailEnd/>
          </a:ln>
        </p:spPr>
        <p:txBody>
          <a:bodyPr anchor="ctr"/>
          <a:lstStyle>
            <a:lvl1pPr>
              <a:defRPr sz="1200">
                <a:solidFill>
                  <a:schemeClr val="tx1"/>
                </a:solidFill>
                <a:latin typeface="Tahoma" panose="020B0604030504040204" pitchFamily="34" charset="0"/>
              </a:defRPr>
            </a:lvl1pPr>
            <a:lvl2pPr marL="742950" indent="-285750">
              <a:defRPr sz="1200">
                <a:solidFill>
                  <a:schemeClr val="tx1"/>
                </a:solidFill>
                <a:latin typeface="Tahoma" panose="020B0604030504040204" pitchFamily="34" charset="0"/>
              </a:defRPr>
            </a:lvl2pPr>
            <a:lvl3pPr marL="1143000" indent="-228600">
              <a:defRPr sz="1200">
                <a:solidFill>
                  <a:schemeClr val="tx1"/>
                </a:solidFill>
                <a:latin typeface="Tahoma" panose="020B0604030504040204" pitchFamily="34" charset="0"/>
              </a:defRPr>
            </a:lvl3pPr>
            <a:lvl4pPr marL="1600200" indent="-228600">
              <a:defRPr sz="1200">
                <a:solidFill>
                  <a:schemeClr val="tx1"/>
                </a:solidFill>
                <a:latin typeface="Tahoma" panose="020B0604030504040204" pitchFamily="34" charset="0"/>
              </a:defRPr>
            </a:lvl4pPr>
            <a:lvl5pPr marL="2057400" indent="-228600">
              <a:defRPr sz="1200">
                <a:solidFill>
                  <a:schemeClr val="tx1"/>
                </a:solidFill>
                <a:latin typeface="Tahoma" panose="020B0604030504040204" pitchFamily="34" charset="0"/>
              </a:defRPr>
            </a:lvl5pPr>
            <a:lvl6pPr marL="2514600" indent="-228600" algn="ctr" eaLnBrk="0" fontAlgn="base" hangingPunct="0">
              <a:lnSpc>
                <a:spcPct val="80000"/>
              </a:lnSpc>
              <a:spcBef>
                <a:spcPct val="0"/>
              </a:spcBef>
              <a:spcAft>
                <a:spcPct val="0"/>
              </a:spcAft>
              <a:defRPr sz="1200">
                <a:solidFill>
                  <a:schemeClr val="tx1"/>
                </a:solidFill>
                <a:latin typeface="Tahoma" panose="020B0604030504040204" pitchFamily="34" charset="0"/>
              </a:defRPr>
            </a:lvl6pPr>
            <a:lvl7pPr marL="2971800" indent="-228600" algn="ctr" eaLnBrk="0" fontAlgn="base" hangingPunct="0">
              <a:lnSpc>
                <a:spcPct val="80000"/>
              </a:lnSpc>
              <a:spcBef>
                <a:spcPct val="0"/>
              </a:spcBef>
              <a:spcAft>
                <a:spcPct val="0"/>
              </a:spcAft>
              <a:defRPr sz="1200">
                <a:solidFill>
                  <a:schemeClr val="tx1"/>
                </a:solidFill>
                <a:latin typeface="Tahoma" panose="020B0604030504040204" pitchFamily="34" charset="0"/>
              </a:defRPr>
            </a:lvl7pPr>
            <a:lvl8pPr marL="3429000" indent="-228600" algn="ctr" eaLnBrk="0" fontAlgn="base" hangingPunct="0">
              <a:lnSpc>
                <a:spcPct val="80000"/>
              </a:lnSpc>
              <a:spcBef>
                <a:spcPct val="0"/>
              </a:spcBef>
              <a:spcAft>
                <a:spcPct val="0"/>
              </a:spcAft>
              <a:defRPr sz="1200">
                <a:solidFill>
                  <a:schemeClr val="tx1"/>
                </a:solidFill>
                <a:latin typeface="Tahoma" panose="020B0604030504040204" pitchFamily="34" charset="0"/>
              </a:defRPr>
            </a:lvl8pPr>
            <a:lvl9pPr marL="3886200" indent="-228600" algn="ctr" eaLnBrk="0" fontAlgn="base" hangingPunct="0">
              <a:lnSpc>
                <a:spcPct val="80000"/>
              </a:lnSpc>
              <a:spcBef>
                <a:spcPct val="0"/>
              </a:spcBef>
              <a:spcAft>
                <a:spcPct val="0"/>
              </a:spcAft>
              <a:defRPr sz="1200">
                <a:solidFill>
                  <a:schemeClr val="tx1"/>
                </a:solidFill>
                <a:latin typeface="Tahoma" panose="020B0604030504040204" pitchFamily="34" charset="0"/>
              </a:defRPr>
            </a:lvl9pPr>
          </a:lstStyle>
          <a:p>
            <a:pPr>
              <a:lnSpc>
                <a:spcPct val="100000"/>
              </a:lnSpc>
            </a:pPr>
            <a:endParaRPr lang="en-US" altLang="en-US" dirty="0"/>
          </a:p>
        </p:txBody>
      </p:sp>
      <p:sp>
        <p:nvSpPr>
          <p:cNvPr id="2" name="Title 1">
            <a:extLst>
              <a:ext uri="{FF2B5EF4-FFF2-40B4-BE49-F238E27FC236}">
                <a16:creationId xmlns:a16="http://schemas.microsoft.com/office/drawing/2014/main" id="{5E7E2E9D-B36A-4F2E-8DBE-71AB4A2F2DD4}"/>
              </a:ext>
            </a:extLst>
          </p:cNvPr>
          <p:cNvSpPr>
            <a:spLocks noGrp="1"/>
          </p:cNvSpPr>
          <p:nvPr>
            <p:ph type="title"/>
          </p:nvPr>
        </p:nvSpPr>
        <p:spPr>
          <a:xfrm>
            <a:off x="245004" y="78586"/>
            <a:ext cx="11525250" cy="1143000"/>
          </a:xfrm>
        </p:spPr>
        <p:txBody>
          <a:bodyPr/>
          <a:lstStyle/>
          <a:p>
            <a:r>
              <a:rPr lang="en-US" sz="3200" dirty="0"/>
              <a:t>To understand rental markets, we need to look at the whole value chain that supports their functioning</a:t>
            </a:r>
            <a:endParaRPr lang="en-ZA" sz="3200" dirty="0"/>
          </a:p>
        </p:txBody>
      </p:sp>
      <p:sp>
        <p:nvSpPr>
          <p:cNvPr id="4" name="Slide Number Placeholder 3">
            <a:extLst>
              <a:ext uri="{FF2B5EF4-FFF2-40B4-BE49-F238E27FC236}">
                <a16:creationId xmlns:a16="http://schemas.microsoft.com/office/drawing/2014/main" id="{9AF1CF7F-8403-4237-9A98-0F95783F5A1D}"/>
              </a:ext>
            </a:extLst>
          </p:cNvPr>
          <p:cNvSpPr>
            <a:spLocks noGrp="1"/>
          </p:cNvSpPr>
          <p:nvPr>
            <p:ph type="sldNum" sz="quarter" idx="10"/>
          </p:nvPr>
        </p:nvSpPr>
        <p:spPr/>
        <p:txBody>
          <a:bodyPr/>
          <a:lstStyle/>
          <a:p>
            <a:pPr>
              <a:defRPr/>
            </a:pPr>
            <a:fld id="{E795D144-DF08-4D08-818A-CA927861128D}" type="slidenum">
              <a:rPr lang="en-GB" smtClean="0">
                <a:solidFill>
                  <a:srgbClr val="000000"/>
                </a:solidFill>
              </a:rPr>
              <a:pPr>
                <a:defRPr/>
              </a:pPr>
              <a:t>5</a:t>
            </a:fld>
            <a:endParaRPr lang="en-GB" dirty="0">
              <a:solidFill>
                <a:srgbClr val="000000"/>
              </a:solidFill>
            </a:endParaRPr>
          </a:p>
        </p:txBody>
      </p:sp>
      <p:sp>
        <p:nvSpPr>
          <p:cNvPr id="6" name="Rectangle: Top Corners Snipped 5">
            <a:extLst>
              <a:ext uri="{FF2B5EF4-FFF2-40B4-BE49-F238E27FC236}">
                <a16:creationId xmlns:a16="http://schemas.microsoft.com/office/drawing/2014/main" id="{C6E4DBD4-B6EA-4912-8C1E-E454BDA5C896}"/>
              </a:ext>
            </a:extLst>
          </p:cNvPr>
          <p:cNvSpPr/>
          <p:nvPr/>
        </p:nvSpPr>
        <p:spPr bwMode="auto">
          <a:xfrm>
            <a:off x="3785659" y="5407024"/>
            <a:ext cx="4443941" cy="904875"/>
          </a:xfrm>
          <a:prstGeom prst="snip2SameRect">
            <a:avLst>
              <a:gd name="adj1" fmla="val 50000"/>
              <a:gd name="adj2" fmla="val 0"/>
            </a:avLst>
          </a:prstGeom>
          <a:solidFill>
            <a:srgbClr val="8F3328"/>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ZA" sz="1200" b="0" i="0" u="none" strike="noStrike" cap="none" normalizeH="0" baseline="0" dirty="0">
              <a:ln>
                <a:noFill/>
              </a:ln>
              <a:solidFill>
                <a:schemeClr val="tx1"/>
              </a:solidFill>
              <a:effectLst/>
              <a:latin typeface="Tahoma" pitchFamily="34" charset="0"/>
            </a:endParaRPr>
          </a:p>
        </p:txBody>
      </p:sp>
      <p:sp>
        <p:nvSpPr>
          <p:cNvPr id="7" name="Rectangle 6">
            <a:extLst>
              <a:ext uri="{FF2B5EF4-FFF2-40B4-BE49-F238E27FC236}">
                <a16:creationId xmlns:a16="http://schemas.microsoft.com/office/drawing/2014/main" id="{7A4F1D50-903E-485E-92E9-86075CFFACE7}"/>
              </a:ext>
            </a:extLst>
          </p:cNvPr>
          <p:cNvSpPr/>
          <p:nvPr/>
        </p:nvSpPr>
        <p:spPr bwMode="auto">
          <a:xfrm>
            <a:off x="7448018" y="3833811"/>
            <a:ext cx="342900" cy="1573213"/>
          </a:xfrm>
          <a:prstGeom prst="rect">
            <a:avLst/>
          </a:prstGeom>
          <a:solidFill>
            <a:srgbClr val="DA742C"/>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ZA" sz="1200" b="0" i="0" u="none" strike="noStrike" cap="none" normalizeH="0" baseline="0" dirty="0">
              <a:ln>
                <a:noFill/>
              </a:ln>
              <a:solidFill>
                <a:schemeClr val="tx1"/>
              </a:solidFill>
              <a:effectLst/>
              <a:latin typeface="Tahoma" pitchFamily="34" charset="0"/>
            </a:endParaRPr>
          </a:p>
        </p:txBody>
      </p:sp>
      <p:sp>
        <p:nvSpPr>
          <p:cNvPr id="8" name="Rectangle 7">
            <a:extLst>
              <a:ext uri="{FF2B5EF4-FFF2-40B4-BE49-F238E27FC236}">
                <a16:creationId xmlns:a16="http://schemas.microsoft.com/office/drawing/2014/main" id="{784354A9-F6C6-4F60-B6DA-D3BE7B66FB7D}"/>
              </a:ext>
            </a:extLst>
          </p:cNvPr>
          <p:cNvSpPr/>
          <p:nvPr/>
        </p:nvSpPr>
        <p:spPr bwMode="auto">
          <a:xfrm>
            <a:off x="5034227" y="3833811"/>
            <a:ext cx="342900" cy="1573213"/>
          </a:xfrm>
          <a:prstGeom prst="rect">
            <a:avLst/>
          </a:prstGeom>
          <a:solidFill>
            <a:srgbClr val="DA742C"/>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ZA" sz="1200" b="0" i="0" u="none" strike="noStrike" cap="none" normalizeH="0" baseline="0" dirty="0">
              <a:ln>
                <a:noFill/>
              </a:ln>
              <a:solidFill>
                <a:schemeClr val="tx1"/>
              </a:solidFill>
              <a:effectLst/>
              <a:latin typeface="Tahoma" pitchFamily="34" charset="0"/>
            </a:endParaRPr>
          </a:p>
        </p:txBody>
      </p:sp>
      <p:sp>
        <p:nvSpPr>
          <p:cNvPr id="9" name="Rectangle 8">
            <a:extLst>
              <a:ext uri="{FF2B5EF4-FFF2-40B4-BE49-F238E27FC236}">
                <a16:creationId xmlns:a16="http://schemas.microsoft.com/office/drawing/2014/main" id="{26B8DAC3-CB4C-4D40-9F22-61E465A5B452}"/>
              </a:ext>
            </a:extLst>
          </p:cNvPr>
          <p:cNvSpPr/>
          <p:nvPr/>
        </p:nvSpPr>
        <p:spPr bwMode="auto">
          <a:xfrm>
            <a:off x="5838824" y="3833811"/>
            <a:ext cx="342900" cy="1573213"/>
          </a:xfrm>
          <a:prstGeom prst="rect">
            <a:avLst/>
          </a:prstGeom>
          <a:solidFill>
            <a:srgbClr val="DA742C"/>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ZA" sz="1200" b="0" i="0" u="none" strike="noStrike" cap="none" normalizeH="0" baseline="0" dirty="0">
              <a:ln>
                <a:noFill/>
              </a:ln>
              <a:solidFill>
                <a:schemeClr val="tx1"/>
              </a:solidFill>
              <a:effectLst/>
              <a:latin typeface="Tahoma" pitchFamily="34" charset="0"/>
            </a:endParaRPr>
          </a:p>
        </p:txBody>
      </p:sp>
      <p:sp>
        <p:nvSpPr>
          <p:cNvPr id="10" name="Rectangle 9">
            <a:extLst>
              <a:ext uri="{FF2B5EF4-FFF2-40B4-BE49-F238E27FC236}">
                <a16:creationId xmlns:a16="http://schemas.microsoft.com/office/drawing/2014/main" id="{A5256E8A-520C-4E4C-B4D1-69C4D7F1634C}"/>
              </a:ext>
            </a:extLst>
          </p:cNvPr>
          <p:cNvSpPr/>
          <p:nvPr/>
        </p:nvSpPr>
        <p:spPr bwMode="auto">
          <a:xfrm>
            <a:off x="6643421" y="3833811"/>
            <a:ext cx="342900" cy="1573213"/>
          </a:xfrm>
          <a:prstGeom prst="rect">
            <a:avLst/>
          </a:prstGeom>
          <a:solidFill>
            <a:srgbClr val="DA742C"/>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ZA" sz="1200" b="0" i="0" u="none" strike="noStrike" cap="none" normalizeH="0" baseline="0" dirty="0">
              <a:ln>
                <a:noFill/>
              </a:ln>
              <a:solidFill>
                <a:schemeClr val="tx1"/>
              </a:solidFill>
              <a:effectLst/>
              <a:latin typeface="Tahoma" pitchFamily="34" charset="0"/>
            </a:endParaRPr>
          </a:p>
        </p:txBody>
      </p:sp>
      <p:sp>
        <p:nvSpPr>
          <p:cNvPr id="11" name="Rectangle 10">
            <a:extLst>
              <a:ext uri="{FF2B5EF4-FFF2-40B4-BE49-F238E27FC236}">
                <a16:creationId xmlns:a16="http://schemas.microsoft.com/office/drawing/2014/main" id="{745F0FD2-AD06-4013-B90C-6BC529E12671}"/>
              </a:ext>
            </a:extLst>
          </p:cNvPr>
          <p:cNvSpPr/>
          <p:nvPr/>
        </p:nvSpPr>
        <p:spPr bwMode="auto">
          <a:xfrm>
            <a:off x="4229100" y="3833811"/>
            <a:ext cx="342900" cy="1573213"/>
          </a:xfrm>
          <a:prstGeom prst="rect">
            <a:avLst/>
          </a:prstGeom>
          <a:solidFill>
            <a:srgbClr val="DA742C"/>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ZA" sz="1200" b="0" i="0" u="none" strike="noStrike" cap="none" normalizeH="0" baseline="0" dirty="0">
              <a:ln>
                <a:noFill/>
              </a:ln>
              <a:solidFill>
                <a:schemeClr val="tx1"/>
              </a:solidFill>
              <a:effectLst/>
              <a:latin typeface="Tahoma" pitchFamily="34" charset="0"/>
            </a:endParaRPr>
          </a:p>
        </p:txBody>
      </p:sp>
      <p:sp>
        <p:nvSpPr>
          <p:cNvPr id="12" name="Isosceles Triangle 11">
            <a:extLst>
              <a:ext uri="{FF2B5EF4-FFF2-40B4-BE49-F238E27FC236}">
                <a16:creationId xmlns:a16="http://schemas.microsoft.com/office/drawing/2014/main" id="{21C4ED32-E439-44E6-8AB2-E137ACB3E147}"/>
              </a:ext>
            </a:extLst>
          </p:cNvPr>
          <p:cNvSpPr/>
          <p:nvPr/>
        </p:nvSpPr>
        <p:spPr bwMode="auto">
          <a:xfrm>
            <a:off x="3785659" y="2347912"/>
            <a:ext cx="4443942" cy="1485900"/>
          </a:xfrm>
          <a:prstGeom prst="triangle">
            <a:avLst/>
          </a:prstGeom>
          <a:solidFill>
            <a:srgbClr val="218DAA"/>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ZA" sz="1200" b="0" i="0" u="none" strike="noStrike" cap="none" normalizeH="0" baseline="0" dirty="0">
              <a:ln>
                <a:noFill/>
              </a:ln>
              <a:solidFill>
                <a:schemeClr val="tx1"/>
              </a:solidFill>
              <a:effectLst/>
              <a:latin typeface="Tahoma" pitchFamily="34" charset="0"/>
            </a:endParaRPr>
          </a:p>
        </p:txBody>
      </p:sp>
      <p:sp>
        <p:nvSpPr>
          <p:cNvPr id="18" name="Rectangle 17">
            <a:extLst>
              <a:ext uri="{FF2B5EF4-FFF2-40B4-BE49-F238E27FC236}">
                <a16:creationId xmlns:a16="http://schemas.microsoft.com/office/drawing/2014/main" id="{9D3E0466-ECFC-4817-9953-25AADE4D1582}"/>
              </a:ext>
            </a:extLst>
          </p:cNvPr>
          <p:cNvSpPr/>
          <p:nvPr/>
        </p:nvSpPr>
        <p:spPr>
          <a:xfrm rot="16200000">
            <a:off x="4895546" y="4481918"/>
            <a:ext cx="2224168" cy="276999"/>
          </a:xfrm>
          <a:prstGeom prst="rect">
            <a:avLst/>
          </a:prstGeom>
        </p:spPr>
        <p:txBody>
          <a:bodyPr wrap="square">
            <a:spAutoFit/>
          </a:bodyPr>
          <a:lstStyle/>
          <a:p>
            <a:pPr algn="ctr">
              <a:lnSpc>
                <a:spcPct val="100000"/>
              </a:lnSpc>
            </a:pPr>
            <a:r>
              <a:rPr lang="en-GB" altLang="en-US" sz="1200" b="1" dirty="0">
                <a:solidFill>
                  <a:schemeClr val="bg1"/>
                </a:solidFill>
              </a:rPr>
              <a:t>MESO</a:t>
            </a:r>
            <a:endParaRPr lang="en-US" altLang="en-US" sz="1200" dirty="0">
              <a:solidFill>
                <a:schemeClr val="bg1"/>
              </a:solidFill>
            </a:endParaRPr>
          </a:p>
        </p:txBody>
      </p:sp>
      <p:sp>
        <p:nvSpPr>
          <p:cNvPr id="19" name="Rectangle 18">
            <a:extLst>
              <a:ext uri="{FF2B5EF4-FFF2-40B4-BE49-F238E27FC236}">
                <a16:creationId xmlns:a16="http://schemas.microsoft.com/office/drawing/2014/main" id="{723CB820-CCEA-4A8F-9B73-44DF37796E44}"/>
              </a:ext>
            </a:extLst>
          </p:cNvPr>
          <p:cNvSpPr/>
          <p:nvPr/>
        </p:nvSpPr>
        <p:spPr>
          <a:xfrm>
            <a:off x="4317091" y="3217364"/>
            <a:ext cx="3381076" cy="276999"/>
          </a:xfrm>
          <a:prstGeom prst="rect">
            <a:avLst/>
          </a:prstGeom>
        </p:spPr>
        <p:txBody>
          <a:bodyPr wrap="square">
            <a:spAutoFit/>
          </a:bodyPr>
          <a:lstStyle/>
          <a:p>
            <a:pPr algn="ctr">
              <a:lnSpc>
                <a:spcPct val="100000"/>
              </a:lnSpc>
            </a:pPr>
            <a:r>
              <a:rPr lang="en-GB" altLang="en-US" sz="1200" b="1" dirty="0">
                <a:solidFill>
                  <a:schemeClr val="bg1"/>
                </a:solidFill>
              </a:rPr>
              <a:t>MICRO</a:t>
            </a:r>
            <a:endParaRPr lang="en-US" altLang="en-US" sz="1200" dirty="0">
              <a:solidFill>
                <a:schemeClr val="bg1"/>
              </a:solidFill>
            </a:endParaRPr>
          </a:p>
        </p:txBody>
      </p:sp>
      <p:sp>
        <p:nvSpPr>
          <p:cNvPr id="3" name="TextBox 2">
            <a:extLst>
              <a:ext uri="{FF2B5EF4-FFF2-40B4-BE49-F238E27FC236}">
                <a16:creationId xmlns:a16="http://schemas.microsoft.com/office/drawing/2014/main" id="{E0739089-D516-413E-AA01-EED7A94AF759}"/>
              </a:ext>
            </a:extLst>
          </p:cNvPr>
          <p:cNvSpPr txBox="1"/>
          <p:nvPr/>
        </p:nvSpPr>
        <p:spPr>
          <a:xfrm>
            <a:off x="5377127" y="1863424"/>
            <a:ext cx="1266294" cy="307777"/>
          </a:xfrm>
          <a:prstGeom prst="rect">
            <a:avLst/>
          </a:prstGeom>
          <a:noFill/>
        </p:spPr>
        <p:txBody>
          <a:bodyPr wrap="square" rtlCol="0">
            <a:spAutoFit/>
          </a:bodyPr>
          <a:lstStyle/>
          <a:p>
            <a:pPr algn="ctr"/>
            <a:r>
              <a:rPr lang="en-ZA" sz="1400" b="1" dirty="0"/>
              <a:t>DEMAND</a:t>
            </a:r>
          </a:p>
        </p:txBody>
      </p:sp>
      <p:sp>
        <p:nvSpPr>
          <p:cNvPr id="20" name="Rectangle 19">
            <a:extLst>
              <a:ext uri="{FF2B5EF4-FFF2-40B4-BE49-F238E27FC236}">
                <a16:creationId xmlns:a16="http://schemas.microsoft.com/office/drawing/2014/main" id="{B867EF62-7A6E-49D9-9687-99C012FF7FF7}"/>
              </a:ext>
            </a:extLst>
          </p:cNvPr>
          <p:cNvSpPr/>
          <p:nvPr/>
        </p:nvSpPr>
        <p:spPr>
          <a:xfrm>
            <a:off x="4093236" y="5695556"/>
            <a:ext cx="3828786" cy="461665"/>
          </a:xfrm>
          <a:prstGeom prst="rect">
            <a:avLst/>
          </a:prstGeom>
        </p:spPr>
        <p:txBody>
          <a:bodyPr wrap="square">
            <a:spAutoFit/>
          </a:bodyPr>
          <a:lstStyle/>
          <a:p>
            <a:pPr algn="ctr">
              <a:lnSpc>
                <a:spcPct val="100000"/>
              </a:lnSpc>
            </a:pPr>
            <a:r>
              <a:rPr lang="en-ZA" sz="1200" b="1" dirty="0">
                <a:solidFill>
                  <a:schemeClr val="bg1"/>
                </a:solidFill>
              </a:rPr>
              <a:t>MACRO</a:t>
            </a:r>
          </a:p>
          <a:p>
            <a:pPr algn="ctr">
              <a:lnSpc>
                <a:spcPct val="100000"/>
              </a:lnSpc>
            </a:pPr>
            <a:endParaRPr lang="en-ZA" sz="1200" dirty="0">
              <a:solidFill>
                <a:schemeClr val="bg1"/>
              </a:solidFill>
            </a:endParaRPr>
          </a:p>
        </p:txBody>
      </p:sp>
      <p:cxnSp>
        <p:nvCxnSpPr>
          <p:cNvPr id="29" name="Straight Arrow Connector 28">
            <a:extLst>
              <a:ext uri="{FF2B5EF4-FFF2-40B4-BE49-F238E27FC236}">
                <a16:creationId xmlns:a16="http://schemas.microsoft.com/office/drawing/2014/main" id="{1DDBE795-7E9C-7249-8035-F7D6A4D2610B}"/>
              </a:ext>
            </a:extLst>
          </p:cNvPr>
          <p:cNvCxnSpPr>
            <a:cxnSpLocks/>
          </p:cNvCxnSpPr>
          <p:nvPr/>
        </p:nvCxnSpPr>
        <p:spPr bwMode="auto">
          <a:xfrm>
            <a:off x="7790918" y="2381452"/>
            <a:ext cx="1253235" cy="0"/>
          </a:xfrm>
          <a:prstGeom prst="straightConnector1">
            <a:avLst/>
          </a:prstGeom>
          <a:solidFill>
            <a:schemeClr val="accent1"/>
          </a:solidFill>
          <a:ln w="38100" cap="flat" cmpd="sng" algn="ctr">
            <a:solidFill>
              <a:srgbClr val="EBA903"/>
            </a:solidFill>
            <a:prstDash val="solid"/>
            <a:round/>
            <a:headEnd type="none" w="med" len="med"/>
            <a:tailEnd type="oval" w="med" len="med"/>
          </a:ln>
          <a:effectLst/>
        </p:spPr>
      </p:cxnSp>
      <p:sp>
        <p:nvSpPr>
          <p:cNvPr id="31" name="TextBox 30">
            <a:extLst>
              <a:ext uri="{FF2B5EF4-FFF2-40B4-BE49-F238E27FC236}">
                <a16:creationId xmlns:a16="http://schemas.microsoft.com/office/drawing/2014/main" id="{82931830-170B-F14B-B0CD-B33F3574D187}"/>
              </a:ext>
            </a:extLst>
          </p:cNvPr>
          <p:cNvSpPr txBox="1"/>
          <p:nvPr/>
        </p:nvSpPr>
        <p:spPr>
          <a:xfrm>
            <a:off x="439129" y="4259792"/>
            <a:ext cx="2440061" cy="2113399"/>
          </a:xfrm>
          <a:prstGeom prst="rect">
            <a:avLst/>
          </a:prstGeom>
          <a:noFill/>
        </p:spPr>
        <p:txBody>
          <a:bodyPr wrap="square" rtlCol="0">
            <a:spAutoFit/>
          </a:bodyPr>
          <a:lstStyle/>
          <a:p>
            <a:pPr>
              <a:spcBef>
                <a:spcPts val="400"/>
              </a:spcBef>
            </a:pPr>
            <a:r>
              <a:rPr lang="en-US" sz="1600" b="1" dirty="0">
                <a:solidFill>
                  <a:srgbClr val="C00000"/>
                </a:solidFill>
                <a:latin typeface="Corbel" panose="020B0503020204020204" pitchFamily="34" charset="0"/>
                <a:ea typeface="Tahoma" panose="020B0604030504040204" pitchFamily="34" charset="0"/>
                <a:cs typeface="Tahoma" panose="020B0604030504040204" pitchFamily="34" charset="0"/>
              </a:rPr>
              <a:t>MACRO ENVIRONMENT &amp; POPULATION</a:t>
            </a:r>
          </a:p>
          <a:p>
            <a:pPr>
              <a:spcBef>
                <a:spcPts val="400"/>
              </a:spcBef>
            </a:pPr>
            <a:r>
              <a:rPr lang="en-US" sz="1600" dirty="0">
                <a:latin typeface="Corbel" panose="020B0503020204020204" pitchFamily="34" charset="0"/>
                <a:ea typeface="Tahoma" panose="020B0604030504040204" pitchFamily="34" charset="0"/>
                <a:cs typeface="Tahoma" panose="020B0604030504040204" pitchFamily="34" charset="0"/>
              </a:rPr>
              <a:t>Macro economic conditions, population statistics as well as policy, regulation and legislation that affects the rental market</a:t>
            </a:r>
          </a:p>
        </p:txBody>
      </p:sp>
      <p:sp>
        <p:nvSpPr>
          <p:cNvPr id="32" name="TextBox 31">
            <a:extLst>
              <a:ext uri="{FF2B5EF4-FFF2-40B4-BE49-F238E27FC236}">
                <a16:creationId xmlns:a16="http://schemas.microsoft.com/office/drawing/2014/main" id="{81094233-2A11-3F42-8BB9-F37D55BB4217}"/>
              </a:ext>
            </a:extLst>
          </p:cNvPr>
          <p:cNvSpPr txBox="1"/>
          <p:nvPr/>
        </p:nvSpPr>
        <p:spPr>
          <a:xfrm>
            <a:off x="8985732" y="4361737"/>
            <a:ext cx="3206267" cy="1867178"/>
          </a:xfrm>
          <a:prstGeom prst="rect">
            <a:avLst/>
          </a:prstGeom>
          <a:noFill/>
        </p:spPr>
        <p:txBody>
          <a:bodyPr wrap="square" rtlCol="0">
            <a:spAutoFit/>
          </a:bodyPr>
          <a:lstStyle/>
          <a:p>
            <a:pPr>
              <a:spcBef>
                <a:spcPts val="400"/>
              </a:spcBef>
            </a:pPr>
            <a:r>
              <a:rPr lang="en-US" sz="1600" b="1" dirty="0">
                <a:solidFill>
                  <a:srgbClr val="DA742C"/>
                </a:solidFill>
                <a:latin typeface="Corbel" panose="020B0503020204020204" pitchFamily="34" charset="0"/>
                <a:ea typeface="Tahoma" panose="020B0604030504040204" pitchFamily="34" charset="0"/>
                <a:cs typeface="Tahoma" panose="020B0604030504040204" pitchFamily="34" charset="0"/>
              </a:rPr>
              <a:t>SUPPORT ORGANISATIONS</a:t>
            </a:r>
          </a:p>
          <a:p>
            <a:pPr>
              <a:spcBef>
                <a:spcPts val="400"/>
              </a:spcBef>
            </a:pPr>
            <a:r>
              <a:rPr lang="en-US" sz="1600" dirty="0">
                <a:latin typeface="Corbel" panose="020B0503020204020204" pitchFamily="34" charset="0"/>
                <a:ea typeface="Tahoma" panose="020B0604030504040204" pitchFamily="34" charset="0"/>
                <a:cs typeface="Tahoma" panose="020B0604030504040204" pitchFamily="34" charset="0"/>
              </a:rPr>
              <a:t>The organisations and institutions that help facilitate the development and operations of the rental market. Includes developers, financiers, credit bureaus and rental managers</a:t>
            </a:r>
          </a:p>
        </p:txBody>
      </p:sp>
      <p:sp>
        <p:nvSpPr>
          <p:cNvPr id="33" name="TextBox 32">
            <a:extLst>
              <a:ext uri="{FF2B5EF4-FFF2-40B4-BE49-F238E27FC236}">
                <a16:creationId xmlns:a16="http://schemas.microsoft.com/office/drawing/2014/main" id="{AAFBB63C-23F4-EA4E-AF72-9338DD9762AA}"/>
              </a:ext>
            </a:extLst>
          </p:cNvPr>
          <p:cNvSpPr txBox="1"/>
          <p:nvPr/>
        </p:nvSpPr>
        <p:spPr>
          <a:xfrm>
            <a:off x="440405" y="2581292"/>
            <a:ext cx="3409982" cy="636072"/>
          </a:xfrm>
          <a:prstGeom prst="rect">
            <a:avLst/>
          </a:prstGeom>
          <a:noFill/>
        </p:spPr>
        <p:txBody>
          <a:bodyPr wrap="square" rtlCol="0">
            <a:spAutoFit/>
          </a:bodyPr>
          <a:lstStyle/>
          <a:p>
            <a:pPr>
              <a:spcBef>
                <a:spcPts val="400"/>
              </a:spcBef>
            </a:pPr>
            <a:r>
              <a:rPr lang="en-US" sz="1600" b="1" dirty="0">
                <a:solidFill>
                  <a:srgbClr val="218DAA"/>
                </a:solidFill>
                <a:latin typeface="Corbel" panose="020B0503020204020204" pitchFamily="34" charset="0"/>
                <a:ea typeface="Tahoma" panose="020B0604030504040204" pitchFamily="34" charset="0"/>
                <a:cs typeface="Tahoma" panose="020B0604030504040204" pitchFamily="34" charset="0"/>
              </a:rPr>
              <a:t>LANDLORDS</a:t>
            </a:r>
          </a:p>
          <a:p>
            <a:pPr>
              <a:spcBef>
                <a:spcPts val="400"/>
              </a:spcBef>
            </a:pPr>
            <a:r>
              <a:rPr lang="en-US" sz="1600" dirty="0">
                <a:latin typeface="Corbel" panose="020B0503020204020204" pitchFamily="34" charset="0"/>
                <a:ea typeface="Tahoma" panose="020B0604030504040204" pitchFamily="34" charset="0"/>
                <a:cs typeface="Tahoma" panose="020B0604030504040204" pitchFamily="34" charset="0"/>
              </a:rPr>
              <a:t>Providers of rental in the market</a:t>
            </a:r>
          </a:p>
        </p:txBody>
      </p:sp>
      <p:sp>
        <p:nvSpPr>
          <p:cNvPr id="34" name="TextBox 33">
            <a:extLst>
              <a:ext uri="{FF2B5EF4-FFF2-40B4-BE49-F238E27FC236}">
                <a16:creationId xmlns:a16="http://schemas.microsoft.com/office/drawing/2014/main" id="{0C0E9F7B-3CFE-C347-8DFD-1C2F03F7EB5A}"/>
              </a:ext>
            </a:extLst>
          </p:cNvPr>
          <p:cNvSpPr txBox="1"/>
          <p:nvPr/>
        </p:nvSpPr>
        <p:spPr>
          <a:xfrm>
            <a:off x="9044153" y="2131626"/>
            <a:ext cx="2481098" cy="1426031"/>
          </a:xfrm>
          <a:prstGeom prst="rect">
            <a:avLst/>
          </a:prstGeom>
          <a:noFill/>
        </p:spPr>
        <p:txBody>
          <a:bodyPr wrap="square" rtlCol="0">
            <a:spAutoFit/>
          </a:bodyPr>
          <a:lstStyle/>
          <a:p>
            <a:pPr>
              <a:spcBef>
                <a:spcPts val="400"/>
              </a:spcBef>
            </a:pPr>
            <a:r>
              <a:rPr lang="en-US" sz="1600" b="1" dirty="0">
                <a:solidFill>
                  <a:srgbClr val="EBA903"/>
                </a:solidFill>
                <a:latin typeface="Corbel" panose="020B0503020204020204" pitchFamily="34" charset="0"/>
                <a:ea typeface="Tahoma" panose="020B0604030504040204" pitchFamily="34" charset="0"/>
                <a:cs typeface="Tahoma" panose="020B0604030504040204" pitchFamily="34" charset="0"/>
              </a:rPr>
              <a:t>TENANTS</a:t>
            </a:r>
          </a:p>
          <a:p>
            <a:pPr>
              <a:spcBef>
                <a:spcPts val="400"/>
              </a:spcBef>
            </a:pPr>
            <a:r>
              <a:rPr lang="en-US" sz="1600" dirty="0">
                <a:latin typeface="Corbel" panose="020B0503020204020204" pitchFamily="34" charset="0"/>
                <a:ea typeface="Tahoma" panose="020B0604030504040204" pitchFamily="34" charset="0"/>
                <a:cs typeface="Tahoma" panose="020B0604030504040204" pitchFamily="34" charset="0"/>
              </a:rPr>
              <a:t>Demanders of rental, includes both current and potential tenants</a:t>
            </a:r>
          </a:p>
          <a:p>
            <a:pPr>
              <a:spcBef>
                <a:spcPts val="400"/>
              </a:spcBef>
            </a:pPr>
            <a:endParaRPr lang="en-ZA" sz="1600" i="1" dirty="0">
              <a:solidFill>
                <a:srgbClr val="D4950A"/>
              </a:solidFill>
              <a:latin typeface="Corbel" panose="020B0503020204020204" pitchFamily="34" charset="0"/>
              <a:ea typeface="Tahoma" panose="020B0604030504040204" pitchFamily="34" charset="0"/>
              <a:cs typeface="Tahoma" panose="020B0604030504040204" pitchFamily="34" charset="0"/>
            </a:endParaRPr>
          </a:p>
        </p:txBody>
      </p:sp>
      <p:cxnSp>
        <p:nvCxnSpPr>
          <p:cNvPr id="35" name="Straight Arrow Connector 34">
            <a:extLst>
              <a:ext uri="{FF2B5EF4-FFF2-40B4-BE49-F238E27FC236}">
                <a16:creationId xmlns:a16="http://schemas.microsoft.com/office/drawing/2014/main" id="{24783173-5684-7744-8BDC-F24FF1F7A090}"/>
              </a:ext>
            </a:extLst>
          </p:cNvPr>
          <p:cNvCxnSpPr>
            <a:cxnSpLocks/>
          </p:cNvCxnSpPr>
          <p:nvPr/>
        </p:nvCxnSpPr>
        <p:spPr bwMode="auto">
          <a:xfrm flipH="1">
            <a:off x="2518913" y="5985466"/>
            <a:ext cx="1447425" cy="0"/>
          </a:xfrm>
          <a:prstGeom prst="straightConnector1">
            <a:avLst/>
          </a:prstGeom>
          <a:solidFill>
            <a:schemeClr val="accent1"/>
          </a:solidFill>
          <a:ln w="38100" cap="flat" cmpd="sng" algn="ctr">
            <a:solidFill>
              <a:srgbClr val="8F3328"/>
            </a:solidFill>
            <a:prstDash val="solid"/>
            <a:round/>
            <a:headEnd type="none" w="med" len="med"/>
            <a:tailEnd type="oval" w="med" len="med"/>
          </a:ln>
          <a:effectLst/>
        </p:spPr>
      </p:cxnSp>
      <p:cxnSp>
        <p:nvCxnSpPr>
          <p:cNvPr id="36" name="Straight Arrow Connector 35">
            <a:extLst>
              <a:ext uri="{FF2B5EF4-FFF2-40B4-BE49-F238E27FC236}">
                <a16:creationId xmlns:a16="http://schemas.microsoft.com/office/drawing/2014/main" id="{69B9BAF4-F173-8E45-A159-585C5FCE95EE}"/>
              </a:ext>
            </a:extLst>
          </p:cNvPr>
          <p:cNvCxnSpPr>
            <a:cxnSpLocks/>
          </p:cNvCxnSpPr>
          <p:nvPr/>
        </p:nvCxnSpPr>
        <p:spPr bwMode="auto">
          <a:xfrm>
            <a:off x="7790918" y="4639038"/>
            <a:ext cx="1194815" cy="0"/>
          </a:xfrm>
          <a:prstGeom prst="straightConnector1">
            <a:avLst/>
          </a:prstGeom>
          <a:solidFill>
            <a:schemeClr val="accent1"/>
          </a:solidFill>
          <a:ln w="38100" cap="flat" cmpd="sng" algn="ctr">
            <a:solidFill>
              <a:srgbClr val="DA742C"/>
            </a:solidFill>
            <a:prstDash val="solid"/>
            <a:round/>
            <a:headEnd type="none" w="med" len="med"/>
            <a:tailEnd type="oval" w="med" len="med"/>
          </a:ln>
          <a:effectLst/>
        </p:spPr>
      </p:cxnSp>
      <p:cxnSp>
        <p:nvCxnSpPr>
          <p:cNvPr id="37" name="Straight Arrow Connector 36">
            <a:extLst>
              <a:ext uri="{FF2B5EF4-FFF2-40B4-BE49-F238E27FC236}">
                <a16:creationId xmlns:a16="http://schemas.microsoft.com/office/drawing/2014/main" id="{E05B507D-F665-724E-8F62-C7BC90140B6F}"/>
              </a:ext>
            </a:extLst>
          </p:cNvPr>
          <p:cNvCxnSpPr>
            <a:cxnSpLocks/>
          </p:cNvCxnSpPr>
          <p:nvPr/>
        </p:nvCxnSpPr>
        <p:spPr bwMode="auto">
          <a:xfrm flipH="1">
            <a:off x="2719744" y="2802265"/>
            <a:ext cx="2615166" cy="0"/>
          </a:xfrm>
          <a:prstGeom prst="straightConnector1">
            <a:avLst/>
          </a:prstGeom>
          <a:solidFill>
            <a:schemeClr val="accent1"/>
          </a:solidFill>
          <a:ln w="38100" cap="flat" cmpd="sng" algn="ctr">
            <a:solidFill>
              <a:srgbClr val="218DAA"/>
            </a:solidFill>
            <a:prstDash val="solid"/>
            <a:round/>
            <a:headEnd type="none" w="med" len="med"/>
            <a:tailEnd type="oval" w="med" len="med"/>
          </a:ln>
          <a:effectLst/>
        </p:spPr>
      </p:cxnSp>
    </p:spTree>
    <p:extLst>
      <p:ext uri="{BB962C8B-B14F-4D97-AF65-F5344CB8AC3E}">
        <p14:creationId xmlns:p14="http://schemas.microsoft.com/office/powerpoint/2010/main" val="219292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D8071-044A-624A-846F-D4299DB50CAC}"/>
              </a:ext>
            </a:extLst>
          </p:cNvPr>
          <p:cNvSpPr>
            <a:spLocks noGrp="1"/>
          </p:cNvSpPr>
          <p:nvPr>
            <p:ph type="title"/>
          </p:nvPr>
        </p:nvSpPr>
        <p:spPr>
          <a:xfrm>
            <a:off x="104015" y="358487"/>
            <a:ext cx="12063407" cy="455612"/>
          </a:xfrm>
        </p:spPr>
        <p:txBody>
          <a:bodyPr/>
          <a:lstStyle/>
          <a:p>
            <a:r>
              <a:rPr lang="en-US" dirty="0"/>
              <a:t>Each segment of the residential rental market offers opportunities for better understanding – this data needs to be actively collected and fed into the policy process</a:t>
            </a:r>
          </a:p>
        </p:txBody>
      </p:sp>
      <p:sp>
        <p:nvSpPr>
          <p:cNvPr id="4" name="Slide Number Placeholder 3">
            <a:extLst>
              <a:ext uri="{FF2B5EF4-FFF2-40B4-BE49-F238E27FC236}">
                <a16:creationId xmlns:a16="http://schemas.microsoft.com/office/drawing/2014/main" id="{A5733E4C-AE47-6549-942E-37592B064502}"/>
              </a:ext>
            </a:extLst>
          </p:cNvPr>
          <p:cNvSpPr>
            <a:spLocks noGrp="1"/>
          </p:cNvSpPr>
          <p:nvPr>
            <p:ph type="sldNum" sz="quarter" idx="10"/>
          </p:nvPr>
        </p:nvSpPr>
        <p:spPr/>
        <p:txBody>
          <a:bodyPr/>
          <a:lstStyle/>
          <a:p>
            <a:pPr>
              <a:defRPr/>
            </a:pPr>
            <a:fld id="{E795D144-DF08-4D08-818A-CA927861128D}" type="slidenum">
              <a:rPr lang="en-GB" smtClean="0">
                <a:solidFill>
                  <a:srgbClr val="000000"/>
                </a:solidFill>
              </a:rPr>
              <a:pPr>
                <a:defRPr/>
              </a:pPr>
              <a:t>6</a:t>
            </a:fld>
            <a:endParaRPr lang="en-GB" dirty="0">
              <a:solidFill>
                <a:srgbClr val="000000"/>
              </a:solidFill>
            </a:endParaRPr>
          </a:p>
        </p:txBody>
      </p:sp>
      <p:pic>
        <p:nvPicPr>
          <p:cNvPr id="5" name="Picture 4">
            <a:extLst>
              <a:ext uri="{FF2B5EF4-FFF2-40B4-BE49-F238E27FC236}">
                <a16:creationId xmlns:a16="http://schemas.microsoft.com/office/drawing/2014/main" id="{069C5C4A-B14E-B547-84DD-ED3F65303C50}"/>
              </a:ext>
            </a:extLst>
          </p:cNvPr>
          <p:cNvPicPr>
            <a:picLocks noChangeAspect="1"/>
          </p:cNvPicPr>
          <p:nvPr/>
        </p:nvPicPr>
        <p:blipFill>
          <a:blip r:embed="rId2"/>
          <a:stretch>
            <a:fillRect/>
          </a:stretch>
        </p:blipFill>
        <p:spPr>
          <a:xfrm>
            <a:off x="104015" y="902711"/>
            <a:ext cx="11959393" cy="5690844"/>
          </a:xfrm>
          <a:prstGeom prst="rect">
            <a:avLst/>
          </a:prstGeom>
        </p:spPr>
      </p:pic>
    </p:spTree>
    <p:extLst>
      <p:ext uri="{BB962C8B-B14F-4D97-AF65-F5344CB8AC3E}">
        <p14:creationId xmlns:p14="http://schemas.microsoft.com/office/powerpoint/2010/main" val="213220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733E4C-AE47-6549-942E-37592B064502}"/>
              </a:ext>
            </a:extLst>
          </p:cNvPr>
          <p:cNvSpPr>
            <a:spLocks noGrp="1"/>
          </p:cNvSpPr>
          <p:nvPr>
            <p:ph type="sldNum" sz="quarter" idx="10"/>
          </p:nvPr>
        </p:nvSpPr>
        <p:spPr/>
        <p:txBody>
          <a:bodyPr/>
          <a:lstStyle/>
          <a:p>
            <a:pPr>
              <a:defRPr/>
            </a:pPr>
            <a:fld id="{E795D144-DF08-4D08-818A-CA927861128D}" type="slidenum">
              <a:rPr lang="en-GB" smtClean="0">
                <a:solidFill>
                  <a:srgbClr val="000000"/>
                </a:solidFill>
              </a:rPr>
              <a:pPr>
                <a:defRPr/>
              </a:pPr>
              <a:t>7</a:t>
            </a:fld>
            <a:endParaRPr lang="en-GB" dirty="0">
              <a:solidFill>
                <a:srgbClr val="000000"/>
              </a:solidFill>
            </a:endParaRPr>
          </a:p>
        </p:txBody>
      </p:sp>
      <p:pic>
        <p:nvPicPr>
          <p:cNvPr id="10" name="Picture 9">
            <a:extLst>
              <a:ext uri="{FF2B5EF4-FFF2-40B4-BE49-F238E27FC236}">
                <a16:creationId xmlns:a16="http://schemas.microsoft.com/office/drawing/2014/main" id="{1BD1B320-5FAE-5740-97F8-554E1E1DA7C7}"/>
              </a:ext>
            </a:extLst>
          </p:cNvPr>
          <p:cNvPicPr>
            <a:picLocks noChangeAspect="1"/>
          </p:cNvPicPr>
          <p:nvPr/>
        </p:nvPicPr>
        <p:blipFill rotWithShape="1">
          <a:blip r:embed="rId3"/>
          <a:srcRect l="75036"/>
          <a:stretch/>
        </p:blipFill>
        <p:spPr>
          <a:xfrm>
            <a:off x="91825" y="1109518"/>
            <a:ext cx="2985509" cy="5690844"/>
          </a:xfrm>
          <a:prstGeom prst="rect">
            <a:avLst/>
          </a:prstGeom>
        </p:spPr>
      </p:pic>
      <p:pic>
        <p:nvPicPr>
          <p:cNvPr id="6" name="Picture 5">
            <a:extLst>
              <a:ext uri="{FF2B5EF4-FFF2-40B4-BE49-F238E27FC236}">
                <a16:creationId xmlns:a16="http://schemas.microsoft.com/office/drawing/2014/main" id="{8544A16D-FE7E-8F47-B629-CB1714C8D891}"/>
              </a:ext>
            </a:extLst>
          </p:cNvPr>
          <p:cNvPicPr>
            <a:picLocks noChangeAspect="1"/>
          </p:cNvPicPr>
          <p:nvPr/>
        </p:nvPicPr>
        <p:blipFill>
          <a:blip r:embed="rId4"/>
          <a:stretch>
            <a:fillRect/>
          </a:stretch>
        </p:blipFill>
        <p:spPr>
          <a:xfrm>
            <a:off x="2104222" y="3559716"/>
            <a:ext cx="9282691" cy="3228762"/>
          </a:xfrm>
          <a:prstGeom prst="rect">
            <a:avLst/>
          </a:prstGeom>
        </p:spPr>
      </p:pic>
      <p:pic>
        <p:nvPicPr>
          <p:cNvPr id="16" name="Picture 15">
            <a:extLst>
              <a:ext uri="{FF2B5EF4-FFF2-40B4-BE49-F238E27FC236}">
                <a16:creationId xmlns:a16="http://schemas.microsoft.com/office/drawing/2014/main" id="{D083165D-42F5-B54E-ACED-EE74DC7CA7F4}"/>
              </a:ext>
            </a:extLst>
          </p:cNvPr>
          <p:cNvPicPr>
            <a:picLocks noChangeAspect="1"/>
          </p:cNvPicPr>
          <p:nvPr/>
        </p:nvPicPr>
        <p:blipFill>
          <a:blip r:embed="rId5"/>
          <a:stretch>
            <a:fillRect/>
          </a:stretch>
        </p:blipFill>
        <p:spPr>
          <a:xfrm>
            <a:off x="3157708" y="1107207"/>
            <a:ext cx="7881193" cy="2352810"/>
          </a:xfrm>
          <a:prstGeom prst="rect">
            <a:avLst/>
          </a:prstGeom>
        </p:spPr>
      </p:pic>
      <p:sp>
        <p:nvSpPr>
          <p:cNvPr id="2" name="Title 1">
            <a:extLst>
              <a:ext uri="{FF2B5EF4-FFF2-40B4-BE49-F238E27FC236}">
                <a16:creationId xmlns:a16="http://schemas.microsoft.com/office/drawing/2014/main" id="{91CD8071-044A-624A-846F-D4299DB50CAC}"/>
              </a:ext>
            </a:extLst>
          </p:cNvPr>
          <p:cNvSpPr>
            <a:spLocks noGrp="1"/>
          </p:cNvSpPr>
          <p:nvPr>
            <p:ph type="title"/>
          </p:nvPr>
        </p:nvSpPr>
        <p:spPr>
          <a:xfrm>
            <a:off x="128593" y="659695"/>
            <a:ext cx="12063407" cy="455612"/>
          </a:xfrm>
        </p:spPr>
        <p:txBody>
          <a:bodyPr/>
          <a:lstStyle/>
          <a:p>
            <a:r>
              <a:rPr lang="en-US" dirty="0"/>
              <a:t>In some cases, pre-existing survey data provides useful information.  Data on tenants and their housing conditions is relatively well covered in national household budget surveys.  For example, in </a:t>
            </a:r>
            <a:r>
              <a:rPr lang="en-US" dirty="0">
                <a:solidFill>
                  <a:srgbClr val="FF5500"/>
                </a:solidFill>
              </a:rPr>
              <a:t>Tanzania</a:t>
            </a:r>
            <a:r>
              <a:rPr lang="en-US" dirty="0"/>
              <a:t>:</a:t>
            </a:r>
          </a:p>
        </p:txBody>
      </p:sp>
    </p:spTree>
    <p:extLst>
      <p:ext uri="{BB962C8B-B14F-4D97-AF65-F5344CB8AC3E}">
        <p14:creationId xmlns:p14="http://schemas.microsoft.com/office/powerpoint/2010/main" val="630287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733E4C-AE47-6549-942E-37592B064502}"/>
              </a:ext>
            </a:extLst>
          </p:cNvPr>
          <p:cNvSpPr>
            <a:spLocks noGrp="1"/>
          </p:cNvSpPr>
          <p:nvPr>
            <p:ph type="sldNum" sz="quarter" idx="10"/>
          </p:nvPr>
        </p:nvSpPr>
        <p:spPr/>
        <p:txBody>
          <a:bodyPr/>
          <a:lstStyle/>
          <a:p>
            <a:pPr>
              <a:defRPr/>
            </a:pPr>
            <a:fld id="{E795D144-DF08-4D08-818A-CA927861128D}" type="slidenum">
              <a:rPr lang="en-GB" smtClean="0">
                <a:solidFill>
                  <a:srgbClr val="000000"/>
                </a:solidFill>
              </a:rPr>
              <a:pPr>
                <a:defRPr/>
              </a:pPr>
              <a:t>8</a:t>
            </a:fld>
            <a:endParaRPr lang="en-GB" dirty="0">
              <a:solidFill>
                <a:srgbClr val="000000"/>
              </a:solidFill>
            </a:endParaRPr>
          </a:p>
        </p:txBody>
      </p:sp>
      <p:pic>
        <p:nvPicPr>
          <p:cNvPr id="5" name="Picture 4">
            <a:extLst>
              <a:ext uri="{FF2B5EF4-FFF2-40B4-BE49-F238E27FC236}">
                <a16:creationId xmlns:a16="http://schemas.microsoft.com/office/drawing/2014/main" id="{069C5C4A-B14E-B547-84DD-ED3F65303C50}"/>
              </a:ext>
            </a:extLst>
          </p:cNvPr>
          <p:cNvPicPr>
            <a:picLocks noChangeAspect="1"/>
          </p:cNvPicPr>
          <p:nvPr/>
        </p:nvPicPr>
        <p:blipFill rotWithShape="1">
          <a:blip r:embed="rId2"/>
          <a:srcRect l="49888" r="24780"/>
          <a:stretch/>
        </p:blipFill>
        <p:spPr>
          <a:xfrm>
            <a:off x="128593" y="895355"/>
            <a:ext cx="3029639" cy="5690844"/>
          </a:xfrm>
          <a:prstGeom prst="rect">
            <a:avLst/>
          </a:prstGeom>
        </p:spPr>
      </p:pic>
      <p:sp>
        <p:nvSpPr>
          <p:cNvPr id="3" name="Rounded Rectangle 2">
            <a:extLst>
              <a:ext uri="{FF2B5EF4-FFF2-40B4-BE49-F238E27FC236}">
                <a16:creationId xmlns:a16="http://schemas.microsoft.com/office/drawing/2014/main" id="{6B5DB0F5-BEB3-AA4C-96F0-A09B378750B9}"/>
              </a:ext>
            </a:extLst>
          </p:cNvPr>
          <p:cNvSpPr/>
          <p:nvPr/>
        </p:nvSpPr>
        <p:spPr bwMode="auto">
          <a:xfrm>
            <a:off x="3242588" y="901696"/>
            <a:ext cx="3484939" cy="1665968"/>
          </a:xfrm>
          <a:prstGeom prst="roundRect">
            <a:avLst>
              <a:gd name="adj" fmla="val 10629"/>
            </a:avLst>
          </a:prstGeom>
          <a:solidFill>
            <a:srgbClr val="FF5500"/>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Expected categories:</a:t>
            </a:r>
          </a:p>
          <a:p>
            <a:pPr marL="0" marR="0" indent="0" algn="ctr" defTabSz="914400" rtl="0" eaLnBrk="0" fontAlgn="base" latinLnBrk="0" hangingPunct="0">
              <a:lnSpc>
                <a:spcPct val="80000"/>
              </a:lnSpc>
              <a:spcBef>
                <a:spcPct val="0"/>
              </a:spcBef>
              <a:spcAft>
                <a:spcPct val="0"/>
              </a:spcAft>
              <a:buClrTx/>
              <a:buSzTx/>
              <a:buFontTx/>
              <a:buNone/>
              <a:tabLst/>
            </a:pPr>
            <a:endParaRPr lang="en-US" sz="2000" dirty="0">
              <a:solidFill>
                <a:schemeClr val="bg1"/>
              </a:solidFill>
              <a:latin typeface="Calibri" panose="020F0502020204030204" pitchFamily="34" charset="0"/>
              <a:cs typeface="Calibri" panose="020F0502020204030204" pitchFamily="34" charset="0"/>
            </a:endParaRPr>
          </a:p>
          <a:p>
            <a:pPr marL="285750" marR="0" indent="-285750" algn="ctr" defTabSz="914400" rtl="0" eaLnBrk="0" fontAlgn="base" latinLnBrk="0" hangingPunct="0">
              <a:lnSpc>
                <a:spcPct val="80000"/>
              </a:lnSpc>
              <a:spcBef>
                <a:spcPct val="0"/>
              </a:spcBef>
              <a:spcAft>
                <a:spcPct val="0"/>
              </a:spcAft>
              <a:buClrTx/>
              <a:buSzTx/>
              <a:buFont typeface="Arial" panose="020B0604020202020204" pitchFamily="34" charset="0"/>
              <a:buChar char="•"/>
              <a:tabLst/>
            </a:pPr>
            <a:r>
              <a:rPr lang="en-US" sz="1600" dirty="0">
                <a:solidFill>
                  <a:schemeClr val="bg1"/>
                </a:solidFill>
                <a:latin typeface="Calibri" panose="020F0502020204030204" pitchFamily="34" charset="0"/>
                <a:cs typeface="Calibri" panose="020F0502020204030204" pitchFamily="34" charset="0"/>
              </a:rPr>
              <a:t>Institutional landlords</a:t>
            </a:r>
          </a:p>
          <a:p>
            <a:pPr marL="285750" marR="0" indent="-285750" algn="ctr" defTabSz="914400" rtl="0" eaLnBrk="0" fontAlgn="base" latinLnBrk="0" hangingPunct="0">
              <a:lnSpc>
                <a:spcPct val="8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Employer landlords</a:t>
            </a:r>
          </a:p>
          <a:p>
            <a:pPr marL="285750" marR="0" indent="-285750" algn="ctr" defTabSz="914400" rtl="0" eaLnBrk="0" fontAlgn="base" latinLnBrk="0" hangingPunct="0">
              <a:lnSpc>
                <a:spcPct val="80000"/>
              </a:lnSpc>
              <a:spcBef>
                <a:spcPct val="0"/>
              </a:spcBef>
              <a:spcAft>
                <a:spcPct val="0"/>
              </a:spcAft>
              <a:buClrTx/>
              <a:buSzTx/>
              <a:buFont typeface="Arial" panose="020B0604020202020204" pitchFamily="34" charset="0"/>
              <a:buChar char="•"/>
              <a:tabLst/>
            </a:pPr>
            <a:r>
              <a:rPr lang="en-US" sz="1600" dirty="0">
                <a:solidFill>
                  <a:schemeClr val="bg1"/>
                </a:solidFill>
                <a:latin typeface="Calibri" panose="020F0502020204030204" pitchFamily="34" charset="0"/>
                <a:cs typeface="Calibri" panose="020F0502020204030204" pitchFamily="34" charset="0"/>
              </a:rPr>
              <a:t>Government as a landlord</a:t>
            </a:r>
          </a:p>
          <a:p>
            <a:pPr marL="0" marR="0" indent="0" algn="ctr" defTabSz="914400" rtl="0" eaLnBrk="0" fontAlgn="base" latinLnBrk="0" hangingPunct="0">
              <a:lnSpc>
                <a:spcPct val="80000"/>
              </a:lnSpc>
              <a:spcBef>
                <a:spcPct val="0"/>
              </a:spcBef>
              <a:spcAft>
                <a:spcPct val="0"/>
              </a:spcAft>
              <a:buClrTx/>
              <a:buSzTx/>
              <a:buFontTx/>
              <a:buNone/>
              <a:tabLst/>
            </a:pPr>
            <a:endParaRPr lang="en-US" sz="1600" dirty="0">
              <a:solidFill>
                <a:schemeClr val="bg1"/>
              </a:solidFill>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80000"/>
              </a:lnSpc>
              <a:spcBef>
                <a:spcPct val="0"/>
              </a:spcBef>
              <a:spcAft>
                <a:spcPct val="0"/>
              </a:spcAft>
              <a:buClrTx/>
              <a:buSzTx/>
              <a:buFontTx/>
              <a:buNone/>
              <a:tabLst/>
            </a:pPr>
            <a:r>
              <a:rPr lang="en-US" sz="1600" i="1" dirty="0">
                <a:solidFill>
                  <a:schemeClr val="bg1"/>
                </a:solidFill>
                <a:latin typeface="Calibri" panose="020F0502020204030204" pitchFamily="34" charset="0"/>
                <a:cs typeface="Calibri" panose="020F0502020204030204" pitchFamily="34" charset="0"/>
              </a:rPr>
              <a:t>* But little data actually available</a:t>
            </a:r>
            <a:endParaRPr kumimoji="0" lang="en-US" sz="1600" b="0" i="1"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FFE15889-BD55-EF49-9B7E-B76269AE826A}"/>
              </a:ext>
            </a:extLst>
          </p:cNvPr>
          <p:cNvSpPr/>
          <p:nvPr/>
        </p:nvSpPr>
        <p:spPr bwMode="auto">
          <a:xfrm>
            <a:off x="3242588" y="2697744"/>
            <a:ext cx="3484939" cy="3937227"/>
          </a:xfrm>
          <a:prstGeom prst="roundRect">
            <a:avLst>
              <a:gd name="adj" fmla="val 7522"/>
            </a:avLst>
          </a:prstGeom>
          <a:solidFill>
            <a:srgbClr val="FF5500"/>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Dominant categories, most of them invisible:</a:t>
            </a:r>
          </a:p>
          <a:p>
            <a:pPr marL="0" marR="0" indent="0" algn="ctr" defTabSz="914400" rtl="0" eaLnBrk="0" fontAlgn="base" latinLnBrk="0" hangingPunct="0">
              <a:lnSpc>
                <a:spcPct val="80000"/>
              </a:lnSpc>
              <a:spcBef>
                <a:spcPct val="0"/>
              </a:spcBef>
              <a:spcAft>
                <a:spcPct val="0"/>
              </a:spcAft>
              <a:buClrTx/>
              <a:buSzTx/>
              <a:buFontTx/>
              <a:buNone/>
              <a:tabLst/>
            </a:pPr>
            <a:endParaRPr kumimoji="0" lang="en-US" sz="16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285750" marR="0" indent="-285750" algn="ctr" defTabSz="914400" rtl="0" eaLnBrk="0" fontAlgn="base" latinLnBrk="0" hangingPunct="0">
              <a:lnSpc>
                <a:spcPct val="80000"/>
              </a:lnSpc>
              <a:spcBef>
                <a:spcPct val="0"/>
              </a:spcBef>
              <a:spcAft>
                <a:spcPct val="0"/>
              </a:spcAft>
              <a:buClrTx/>
              <a:buSzTx/>
              <a:buFont typeface="Arial" panose="020B0604020202020204" pitchFamily="34" charset="0"/>
              <a:buChar char="•"/>
              <a:tabLst/>
            </a:pPr>
            <a:r>
              <a:rPr lang="en-US" sz="1600" dirty="0">
                <a:solidFill>
                  <a:schemeClr val="bg1"/>
                </a:solidFill>
                <a:latin typeface="Calibri" panose="020F0502020204030204" pitchFamily="34" charset="0"/>
                <a:cs typeface="Calibri" panose="020F0502020204030204" pitchFamily="34" charset="0"/>
              </a:rPr>
              <a:t>Household landlords</a:t>
            </a:r>
          </a:p>
          <a:p>
            <a:pPr marL="285750" marR="0" indent="-285750" algn="ctr" defTabSz="914400" rtl="0" eaLnBrk="0" fontAlgn="base" latinLnBrk="0" hangingPunct="0">
              <a:lnSpc>
                <a:spcPct val="80000"/>
              </a:lnSpc>
              <a:spcBef>
                <a:spcPct val="0"/>
              </a:spcBef>
              <a:spcAft>
                <a:spcPct val="0"/>
              </a:spcAft>
              <a:buClrTx/>
              <a:buSzTx/>
              <a:buFont typeface="Arial" panose="020B0604020202020204" pitchFamily="34" charset="0"/>
              <a:buChar char="•"/>
              <a:tabLst/>
            </a:pPr>
            <a:r>
              <a:rPr lang="en-US" sz="1600" dirty="0">
                <a:solidFill>
                  <a:schemeClr val="bg1"/>
                </a:solidFill>
                <a:latin typeface="Calibri" panose="020F0502020204030204" pitchFamily="34" charset="0"/>
                <a:cs typeface="Calibri" panose="020F0502020204030204" pitchFamily="34" charset="0"/>
              </a:rPr>
              <a:t>Sub-letting landlords (sometimes tenants themselves)</a:t>
            </a:r>
          </a:p>
          <a:p>
            <a:pPr marL="285750" marR="0" indent="-285750" algn="ctr" defTabSz="914400" rtl="0" eaLnBrk="0" fontAlgn="base" latinLnBrk="0" hangingPunct="0">
              <a:lnSpc>
                <a:spcPct val="80000"/>
              </a:lnSpc>
              <a:spcBef>
                <a:spcPct val="0"/>
              </a:spcBef>
              <a:spcAft>
                <a:spcPct val="0"/>
              </a:spcAft>
              <a:buClrTx/>
              <a:buSzTx/>
              <a:buFont typeface="Arial" panose="020B0604020202020204" pitchFamily="34" charset="0"/>
              <a:buChar char="•"/>
              <a:tabLst/>
            </a:pPr>
            <a:r>
              <a:rPr lang="en-US" sz="1600" dirty="0">
                <a:solidFill>
                  <a:schemeClr val="bg1"/>
                </a:solidFill>
                <a:latin typeface="Calibri" panose="020F0502020204030204" pitchFamily="34" charset="0"/>
                <a:cs typeface="Calibri" panose="020F0502020204030204" pitchFamily="34" charset="0"/>
              </a:rPr>
              <a:t>Backyard landlords</a:t>
            </a:r>
          </a:p>
          <a:p>
            <a:pPr marL="285750" marR="0" indent="-285750" algn="ctr" defTabSz="914400" rtl="0" eaLnBrk="0" fontAlgn="base" latinLnBrk="0" hangingPunct="0">
              <a:lnSpc>
                <a:spcPct val="80000"/>
              </a:lnSpc>
              <a:spcBef>
                <a:spcPct val="0"/>
              </a:spcBef>
              <a:spcAft>
                <a:spcPct val="0"/>
              </a:spcAft>
              <a:buClrTx/>
              <a:buSzTx/>
              <a:buFont typeface="Arial" panose="020B0604020202020204" pitchFamily="34" charset="0"/>
              <a:buChar char="•"/>
              <a:tabLst/>
            </a:pPr>
            <a:r>
              <a:rPr lang="en-US" sz="1600" dirty="0">
                <a:solidFill>
                  <a:schemeClr val="bg1"/>
                </a:solidFill>
                <a:latin typeface="Calibri" panose="020F0502020204030204" pitchFamily="34" charset="0"/>
                <a:cs typeface="Calibri" panose="020F0502020204030204" pitchFamily="34" charset="0"/>
              </a:rPr>
              <a:t>Small scale landlords</a:t>
            </a:r>
          </a:p>
          <a:p>
            <a:pPr marL="285750" marR="0" indent="-285750" algn="ctr" defTabSz="914400" rtl="0" eaLnBrk="0" fontAlgn="base" latinLnBrk="0" hangingPunct="0">
              <a:lnSpc>
                <a:spcPct val="80000"/>
              </a:lnSpc>
              <a:spcBef>
                <a:spcPct val="0"/>
              </a:spcBef>
              <a:spcAft>
                <a:spcPct val="0"/>
              </a:spcAft>
              <a:buClrTx/>
              <a:buSzTx/>
              <a:buFont typeface="Arial" panose="020B0604020202020204" pitchFamily="34" charset="0"/>
              <a:buChar char="•"/>
              <a:tabLst/>
            </a:pPr>
            <a:r>
              <a:rPr lang="en-US" sz="1600" dirty="0">
                <a:solidFill>
                  <a:schemeClr val="bg1"/>
                </a:solidFill>
                <a:latin typeface="Calibri" panose="020F0502020204030204" pitchFamily="34" charset="0"/>
                <a:cs typeface="Calibri" panose="020F0502020204030204" pitchFamily="34" charset="0"/>
              </a:rPr>
              <a:t>Resident / Absentee landlords</a:t>
            </a:r>
          </a:p>
          <a:p>
            <a:pPr marL="285750" marR="0" indent="-285750" algn="ctr" defTabSz="914400" rtl="0" eaLnBrk="0" fontAlgn="base" latinLnBrk="0" hangingPunct="0">
              <a:spcBef>
                <a:spcPct val="0"/>
              </a:spcBef>
              <a:spcAft>
                <a:spcPct val="0"/>
              </a:spcAft>
              <a:buClrTx/>
              <a:buSzTx/>
              <a:buFont typeface="Arial" panose="020B0604020202020204" pitchFamily="34" charset="0"/>
              <a:buChar char="•"/>
              <a:tabLst/>
            </a:pPr>
            <a:r>
              <a:rPr lang="en-US" sz="1600" dirty="0">
                <a:solidFill>
                  <a:schemeClr val="bg1"/>
                </a:solidFill>
                <a:latin typeface="Calibri" panose="020F0502020204030204" pitchFamily="34" charset="0"/>
                <a:cs typeface="Calibri" panose="020F0502020204030204" pitchFamily="34" charset="0"/>
              </a:rPr>
              <a:t>Cooperatives</a:t>
            </a:r>
          </a:p>
          <a:p>
            <a:pPr marL="285750" marR="0" indent="-285750" algn="ctr" defTabSz="914400" rtl="0" eaLnBrk="0" fontAlgn="base" latinLnBrk="0" hangingPunct="0">
              <a:lnSpc>
                <a:spcPct val="80000"/>
              </a:lnSpc>
              <a:spcBef>
                <a:spcPct val="0"/>
              </a:spcBef>
              <a:spcAft>
                <a:spcPct val="0"/>
              </a:spcAft>
              <a:buClrTx/>
              <a:buSzTx/>
              <a:buFont typeface="Arial" panose="020B0604020202020204" pitchFamily="34" charset="0"/>
              <a:buChar char="•"/>
              <a:tabLst/>
            </a:pPr>
            <a:endParaRPr lang="en-US" sz="1600" dirty="0">
              <a:solidFill>
                <a:schemeClr val="bg1"/>
              </a:solidFill>
              <a:latin typeface="Calibri" panose="020F0502020204030204" pitchFamily="34" charset="0"/>
              <a:cs typeface="Calibri" panose="020F0502020204030204" pitchFamily="34" charset="0"/>
            </a:endParaRPr>
          </a:p>
          <a:p>
            <a:pPr marR="0" algn="ctr" defTabSz="914400" rtl="0" eaLnBrk="0" fontAlgn="base" latinLnBrk="0" hangingPunct="0">
              <a:lnSpc>
                <a:spcPct val="80000"/>
              </a:lnSpc>
              <a:spcBef>
                <a:spcPct val="0"/>
              </a:spcBef>
              <a:spcAft>
                <a:spcPct val="0"/>
              </a:spcAft>
              <a:buClrTx/>
              <a:buSzTx/>
              <a:tabLst/>
            </a:pPr>
            <a:r>
              <a:rPr lang="en-US" sz="1600" b="1" dirty="0">
                <a:solidFill>
                  <a:schemeClr val="bg1"/>
                </a:solidFill>
                <a:latin typeface="Calibri" panose="020F0502020204030204" pitchFamily="34" charset="0"/>
                <a:cs typeface="Calibri" panose="020F0502020204030204" pitchFamily="34" charset="0"/>
              </a:rPr>
              <a:t>Renting out:</a:t>
            </a:r>
          </a:p>
          <a:p>
            <a:pPr marL="285750" marR="0" indent="-285750" algn="ctr" defTabSz="914400" rtl="0" eaLnBrk="0" fontAlgn="base" latinLnBrk="0" hangingPunct="0">
              <a:lnSpc>
                <a:spcPct val="80000"/>
              </a:lnSpc>
              <a:spcBef>
                <a:spcPct val="0"/>
              </a:spcBef>
              <a:spcAft>
                <a:spcPct val="0"/>
              </a:spcAft>
              <a:buClrTx/>
              <a:buSzTx/>
              <a:buFont typeface="Arial" panose="020B0604020202020204" pitchFamily="34" charset="0"/>
              <a:buChar char="•"/>
              <a:tabLst/>
            </a:pPr>
            <a:r>
              <a:rPr lang="en-US" sz="1600" dirty="0">
                <a:solidFill>
                  <a:schemeClr val="bg1"/>
                </a:solidFill>
                <a:latin typeface="Calibri" panose="020F0502020204030204" pitchFamily="34" charset="0"/>
                <a:cs typeface="Calibri" panose="020F0502020204030204" pitchFamily="34" charset="0"/>
              </a:rPr>
              <a:t>Beds / Rooms</a:t>
            </a:r>
          </a:p>
          <a:p>
            <a:pPr marL="285750" marR="0" indent="-285750" algn="ctr" defTabSz="914400" rtl="0" eaLnBrk="0" fontAlgn="base" latinLnBrk="0" hangingPunct="0">
              <a:lnSpc>
                <a:spcPct val="80000"/>
              </a:lnSpc>
              <a:spcBef>
                <a:spcPct val="0"/>
              </a:spcBef>
              <a:spcAft>
                <a:spcPct val="0"/>
              </a:spcAft>
              <a:buClrTx/>
              <a:buSzTx/>
              <a:buFont typeface="Arial" panose="020B0604020202020204" pitchFamily="34" charset="0"/>
              <a:buChar char="•"/>
              <a:tabLst/>
            </a:pPr>
            <a:r>
              <a:rPr lang="en-US" sz="1600" dirty="0">
                <a:solidFill>
                  <a:schemeClr val="bg1"/>
                </a:solidFill>
                <a:latin typeface="Calibri" panose="020F0502020204030204" pitchFamily="34" charset="0"/>
                <a:cs typeface="Calibri" panose="020F0502020204030204" pitchFamily="34" charset="0"/>
              </a:rPr>
              <a:t>Backyard structures</a:t>
            </a:r>
          </a:p>
          <a:p>
            <a:pPr marL="285750" marR="0" indent="-285750" algn="ctr" defTabSz="914400" rtl="0" eaLnBrk="0" fontAlgn="base" latinLnBrk="0" hangingPunct="0">
              <a:lnSpc>
                <a:spcPct val="80000"/>
              </a:lnSpc>
              <a:spcBef>
                <a:spcPct val="0"/>
              </a:spcBef>
              <a:spcAft>
                <a:spcPct val="0"/>
              </a:spcAft>
              <a:buClrTx/>
              <a:buSzTx/>
              <a:buFont typeface="Arial" panose="020B0604020202020204" pitchFamily="34" charset="0"/>
              <a:buChar char="•"/>
              <a:tabLst/>
            </a:pPr>
            <a:r>
              <a:rPr lang="en-US" sz="1600" dirty="0">
                <a:solidFill>
                  <a:schemeClr val="bg1"/>
                </a:solidFill>
                <a:latin typeface="Calibri" panose="020F0502020204030204" pitchFamily="34" charset="0"/>
                <a:cs typeface="Calibri" panose="020F0502020204030204" pitchFamily="34" charset="0"/>
              </a:rPr>
              <a:t>New, refurbished, converted</a:t>
            </a:r>
          </a:p>
          <a:p>
            <a:pPr marL="285750" marR="0" indent="-285750" algn="ctr" defTabSz="914400" rtl="0" eaLnBrk="0" fontAlgn="base" latinLnBrk="0" hangingPunct="0">
              <a:lnSpc>
                <a:spcPct val="80000"/>
              </a:lnSpc>
              <a:spcBef>
                <a:spcPct val="0"/>
              </a:spcBef>
              <a:spcAft>
                <a:spcPct val="0"/>
              </a:spcAft>
              <a:buClrTx/>
              <a:buSzTx/>
              <a:buFont typeface="Arial" panose="020B0604020202020204" pitchFamily="34" charset="0"/>
              <a:buChar char="•"/>
              <a:tabLst/>
            </a:pPr>
            <a:r>
              <a:rPr lang="en-US" sz="1600" dirty="0">
                <a:solidFill>
                  <a:schemeClr val="bg1"/>
                </a:solidFill>
                <a:latin typeface="Calibri" panose="020F0502020204030204" pitchFamily="34" charset="0"/>
                <a:cs typeface="Calibri" panose="020F0502020204030204" pitchFamily="34" charset="0"/>
              </a:rPr>
              <a:t>Formal, informal, slum</a:t>
            </a:r>
          </a:p>
          <a:p>
            <a:pPr marL="285750" marR="0" indent="-285750" algn="ctr" defTabSz="914400" rtl="0" eaLnBrk="0" fontAlgn="base" latinLnBrk="0" hangingPunct="0">
              <a:lnSpc>
                <a:spcPct val="80000"/>
              </a:lnSpc>
              <a:spcBef>
                <a:spcPct val="0"/>
              </a:spcBef>
              <a:spcAft>
                <a:spcPct val="0"/>
              </a:spcAft>
              <a:buClrTx/>
              <a:buSzTx/>
              <a:buFont typeface="Arial" panose="020B0604020202020204" pitchFamily="34" charset="0"/>
              <a:buChar char="•"/>
              <a:tabLst/>
            </a:pPr>
            <a:r>
              <a:rPr lang="en-US" sz="1600" dirty="0">
                <a:solidFill>
                  <a:schemeClr val="bg1"/>
                </a:solidFill>
                <a:latin typeface="Calibri" panose="020F0502020204030204" pitchFamily="34" charset="0"/>
                <a:cs typeface="Calibri" panose="020F0502020204030204" pitchFamily="34" charset="0"/>
              </a:rPr>
              <a:t>Single / multi </a:t>
            </a:r>
            <a:r>
              <a:rPr lang="en-US" sz="1600" dirty="0" err="1">
                <a:solidFill>
                  <a:schemeClr val="bg1"/>
                </a:solidFill>
                <a:latin typeface="Calibri" panose="020F0502020204030204" pitchFamily="34" charset="0"/>
                <a:cs typeface="Calibri" panose="020F0502020204030204" pitchFamily="34" charset="0"/>
              </a:rPr>
              <a:t>storey</a:t>
            </a:r>
            <a:endParaRPr lang="en-US" sz="1600" dirty="0">
              <a:solidFill>
                <a:schemeClr val="bg1"/>
              </a:solidFill>
              <a:latin typeface="Calibri" panose="020F0502020204030204" pitchFamily="34" charset="0"/>
              <a:cs typeface="Calibri" panose="020F0502020204030204" pitchFamily="34" charset="0"/>
            </a:endParaRPr>
          </a:p>
          <a:p>
            <a:pPr marL="285750" marR="0" indent="-285750" algn="ctr" defTabSz="914400" rtl="0" eaLnBrk="0" fontAlgn="base" latinLnBrk="0" hangingPunct="0">
              <a:lnSpc>
                <a:spcPct val="80000"/>
              </a:lnSpc>
              <a:spcBef>
                <a:spcPct val="0"/>
              </a:spcBef>
              <a:spcAft>
                <a:spcPct val="0"/>
              </a:spcAft>
              <a:buClrTx/>
              <a:buSzTx/>
              <a:buFont typeface="Arial" panose="020B0604020202020204" pitchFamily="34" charset="0"/>
              <a:buChar char="•"/>
              <a:tabLst/>
            </a:pPr>
            <a:r>
              <a:rPr lang="en-US" sz="1600" dirty="0">
                <a:solidFill>
                  <a:schemeClr val="bg1"/>
                </a:solidFill>
                <a:latin typeface="Calibri" panose="020F0502020204030204" pitchFamily="34" charset="0"/>
                <a:cs typeface="Calibri" panose="020F0502020204030204" pitchFamily="34" charset="0"/>
              </a:rPr>
              <a:t>Inner city / suburban</a:t>
            </a:r>
          </a:p>
        </p:txBody>
      </p:sp>
      <p:sp>
        <p:nvSpPr>
          <p:cNvPr id="14" name="Rectangle 13">
            <a:extLst>
              <a:ext uri="{FF2B5EF4-FFF2-40B4-BE49-F238E27FC236}">
                <a16:creationId xmlns:a16="http://schemas.microsoft.com/office/drawing/2014/main" id="{2AB1B090-7AED-5F41-8846-7C66D7D82BB8}"/>
              </a:ext>
            </a:extLst>
          </p:cNvPr>
          <p:cNvSpPr/>
          <p:nvPr/>
        </p:nvSpPr>
        <p:spPr>
          <a:xfrm>
            <a:off x="6964283" y="5318629"/>
            <a:ext cx="5146819" cy="461665"/>
          </a:xfrm>
          <a:prstGeom prst="rect">
            <a:avLst/>
          </a:prstGeom>
        </p:spPr>
        <p:txBody>
          <a:bodyPr wrap="square">
            <a:spAutoFit/>
          </a:bodyPr>
          <a:lstStyle/>
          <a:p>
            <a:r>
              <a:rPr lang="en-US" sz="1200" dirty="0">
                <a:latin typeface="Calibri" panose="020F0502020204030204" pitchFamily="34" charset="0"/>
                <a:cs typeface="Calibri" panose="020F0502020204030204" pitchFamily="34" charset="0"/>
              </a:rPr>
              <a:t>Source: </a:t>
            </a:r>
            <a:r>
              <a:rPr lang="en-US" sz="1200" dirty="0" err="1">
                <a:latin typeface="Calibri" panose="020F0502020204030204" pitchFamily="34" charset="0"/>
                <a:cs typeface="Calibri" panose="020F0502020204030204" pitchFamily="34" charset="0"/>
              </a:rPr>
              <a:t>Komu</a:t>
            </a:r>
            <a:r>
              <a:rPr lang="en-US" sz="1200" dirty="0">
                <a:latin typeface="Calibri" panose="020F0502020204030204" pitchFamily="34" charset="0"/>
                <a:cs typeface="Calibri" panose="020F0502020204030204" pitchFamily="34" charset="0"/>
              </a:rPr>
              <a:t>, F and S Ramparsad (forthcoming) Urban Rental Housing Markets in Tanzania: the case of Dar </a:t>
            </a:r>
            <a:r>
              <a:rPr lang="en-US" sz="1200" dirty="0" err="1">
                <a:latin typeface="Calibri" panose="020F0502020204030204" pitchFamily="34" charset="0"/>
                <a:cs typeface="Calibri" panose="020F0502020204030204" pitchFamily="34" charset="0"/>
              </a:rPr>
              <a:t>es</a:t>
            </a:r>
            <a:r>
              <a:rPr lang="en-US" sz="1200" dirty="0">
                <a:latin typeface="Calibri" panose="020F0502020204030204" pitchFamily="34" charset="0"/>
                <a:cs typeface="Calibri" panose="020F0502020204030204" pitchFamily="34" charset="0"/>
              </a:rPr>
              <a:t> Salaam and Dodoma.  Prepared for CAHF.  </a:t>
            </a:r>
          </a:p>
        </p:txBody>
      </p:sp>
      <p:pic>
        <p:nvPicPr>
          <p:cNvPr id="15" name="Picture 14">
            <a:extLst>
              <a:ext uri="{FF2B5EF4-FFF2-40B4-BE49-F238E27FC236}">
                <a16:creationId xmlns:a16="http://schemas.microsoft.com/office/drawing/2014/main" id="{96333057-806B-9047-97E3-9C9CE1D508E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964283" y="1380099"/>
            <a:ext cx="5133965" cy="3938530"/>
          </a:xfrm>
          <a:prstGeom prst="rect">
            <a:avLst/>
          </a:prstGeom>
        </p:spPr>
      </p:pic>
      <p:sp>
        <p:nvSpPr>
          <p:cNvPr id="16" name="TextBox 15">
            <a:extLst>
              <a:ext uri="{FF2B5EF4-FFF2-40B4-BE49-F238E27FC236}">
                <a16:creationId xmlns:a16="http://schemas.microsoft.com/office/drawing/2014/main" id="{20BB6908-63F2-4A49-8E25-AE0F810A5333}"/>
              </a:ext>
            </a:extLst>
          </p:cNvPr>
          <p:cNvSpPr txBox="1"/>
          <p:nvPr/>
        </p:nvSpPr>
        <p:spPr>
          <a:xfrm>
            <a:off x="6964283" y="895355"/>
            <a:ext cx="4467217" cy="523220"/>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Types of housing being rented out in Dar </a:t>
            </a:r>
            <a:r>
              <a:rPr lang="en-US" sz="1400" b="1" dirty="0" err="1">
                <a:latin typeface="Calibri" panose="020F0502020204030204" pitchFamily="34" charset="0"/>
                <a:cs typeface="Calibri" panose="020F0502020204030204" pitchFamily="34" charset="0"/>
              </a:rPr>
              <a:t>es</a:t>
            </a:r>
            <a:r>
              <a:rPr lang="en-US" sz="1400" b="1" dirty="0">
                <a:latin typeface="Calibri" panose="020F0502020204030204" pitchFamily="34" charset="0"/>
                <a:cs typeface="Calibri" panose="020F0502020204030204" pitchFamily="34" charset="0"/>
              </a:rPr>
              <a:t> Salaam and Dodoma, Tanzania – percent of sample</a:t>
            </a:r>
          </a:p>
        </p:txBody>
      </p:sp>
      <p:sp>
        <p:nvSpPr>
          <p:cNvPr id="19" name="Title 1">
            <a:extLst>
              <a:ext uri="{FF2B5EF4-FFF2-40B4-BE49-F238E27FC236}">
                <a16:creationId xmlns:a16="http://schemas.microsoft.com/office/drawing/2014/main" id="{1651F6B7-FDF8-404E-9652-B6008C1D33AC}"/>
              </a:ext>
            </a:extLst>
          </p:cNvPr>
          <p:cNvSpPr>
            <a:spLocks noGrp="1"/>
          </p:cNvSpPr>
          <p:nvPr>
            <p:ph type="title"/>
          </p:nvPr>
        </p:nvSpPr>
        <p:spPr>
          <a:xfrm>
            <a:off x="128593" y="462642"/>
            <a:ext cx="12063407" cy="455612"/>
          </a:xfrm>
        </p:spPr>
        <p:txBody>
          <a:bodyPr/>
          <a:lstStyle/>
          <a:p>
            <a:r>
              <a:rPr lang="en-US" sz="2800" dirty="0"/>
              <a:t>What is less visible is supply side data: the type of rental available.  </a:t>
            </a:r>
            <a:r>
              <a:rPr lang="en-US" sz="2800" dirty="0">
                <a:solidFill>
                  <a:srgbClr val="FF5500"/>
                </a:solidFill>
              </a:rPr>
              <a:t>CAHF has undertaken primary research in Tanzania to begin to understand the breadth</a:t>
            </a:r>
          </a:p>
        </p:txBody>
      </p:sp>
    </p:spTree>
    <p:extLst>
      <p:ext uri="{BB962C8B-B14F-4D97-AF65-F5344CB8AC3E}">
        <p14:creationId xmlns:p14="http://schemas.microsoft.com/office/powerpoint/2010/main" val="89646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733E4C-AE47-6549-942E-37592B064502}"/>
              </a:ext>
            </a:extLst>
          </p:cNvPr>
          <p:cNvSpPr>
            <a:spLocks noGrp="1"/>
          </p:cNvSpPr>
          <p:nvPr>
            <p:ph type="sldNum" sz="quarter" idx="10"/>
          </p:nvPr>
        </p:nvSpPr>
        <p:spPr/>
        <p:txBody>
          <a:bodyPr/>
          <a:lstStyle/>
          <a:p>
            <a:pPr>
              <a:defRPr/>
            </a:pPr>
            <a:fld id="{E795D144-DF08-4D08-818A-CA927861128D}" type="slidenum">
              <a:rPr lang="en-GB" smtClean="0">
                <a:solidFill>
                  <a:srgbClr val="000000"/>
                </a:solidFill>
              </a:rPr>
              <a:pPr>
                <a:defRPr/>
              </a:pPr>
              <a:t>9</a:t>
            </a:fld>
            <a:endParaRPr lang="en-GB" dirty="0">
              <a:solidFill>
                <a:srgbClr val="000000"/>
              </a:solidFill>
            </a:endParaRPr>
          </a:p>
        </p:txBody>
      </p:sp>
      <p:sp>
        <p:nvSpPr>
          <p:cNvPr id="14" name="Rectangle 13">
            <a:extLst>
              <a:ext uri="{FF2B5EF4-FFF2-40B4-BE49-F238E27FC236}">
                <a16:creationId xmlns:a16="http://schemas.microsoft.com/office/drawing/2014/main" id="{2AB1B090-7AED-5F41-8846-7C66D7D82BB8}"/>
              </a:ext>
            </a:extLst>
          </p:cNvPr>
          <p:cNvSpPr/>
          <p:nvPr/>
        </p:nvSpPr>
        <p:spPr>
          <a:xfrm>
            <a:off x="128593" y="6581001"/>
            <a:ext cx="11334749" cy="276999"/>
          </a:xfrm>
          <a:prstGeom prst="rect">
            <a:avLst/>
          </a:prstGeom>
        </p:spPr>
        <p:txBody>
          <a:bodyPr wrap="square">
            <a:spAutoFit/>
          </a:bodyPr>
          <a:lstStyle/>
          <a:p>
            <a:r>
              <a:rPr lang="en-US" sz="1200" dirty="0">
                <a:latin typeface="Calibri" panose="020F0502020204030204" pitchFamily="34" charset="0"/>
                <a:cs typeface="Calibri" panose="020F0502020204030204" pitchFamily="34" charset="0"/>
              </a:rPr>
              <a:t>Source: </a:t>
            </a:r>
            <a:r>
              <a:rPr lang="en-US" sz="1200" dirty="0" err="1">
                <a:latin typeface="Calibri" panose="020F0502020204030204" pitchFamily="34" charset="0"/>
                <a:cs typeface="Calibri" panose="020F0502020204030204" pitchFamily="34" charset="0"/>
              </a:rPr>
              <a:t>Komu</a:t>
            </a:r>
            <a:r>
              <a:rPr lang="en-US" sz="1200" dirty="0">
                <a:latin typeface="Calibri" panose="020F0502020204030204" pitchFamily="34" charset="0"/>
                <a:cs typeface="Calibri" panose="020F0502020204030204" pitchFamily="34" charset="0"/>
              </a:rPr>
              <a:t>, F and S Ramparsad (forthcoming) Urban Rental Housing Markets in Tanzania: the case of Dar </a:t>
            </a:r>
            <a:r>
              <a:rPr lang="en-US" sz="1200" dirty="0" err="1">
                <a:latin typeface="Calibri" panose="020F0502020204030204" pitchFamily="34" charset="0"/>
                <a:cs typeface="Calibri" panose="020F0502020204030204" pitchFamily="34" charset="0"/>
              </a:rPr>
              <a:t>es</a:t>
            </a:r>
            <a:r>
              <a:rPr lang="en-US" sz="1200" dirty="0">
                <a:latin typeface="Calibri" panose="020F0502020204030204" pitchFamily="34" charset="0"/>
                <a:cs typeface="Calibri" panose="020F0502020204030204" pitchFamily="34" charset="0"/>
              </a:rPr>
              <a:t> Salaam and Dodoma.  Prepared for CAHF.  </a:t>
            </a:r>
          </a:p>
        </p:txBody>
      </p:sp>
      <p:sp>
        <p:nvSpPr>
          <p:cNvPr id="19" name="Title 1">
            <a:extLst>
              <a:ext uri="{FF2B5EF4-FFF2-40B4-BE49-F238E27FC236}">
                <a16:creationId xmlns:a16="http://schemas.microsoft.com/office/drawing/2014/main" id="{1651F6B7-FDF8-404E-9652-B6008C1D33AC}"/>
              </a:ext>
            </a:extLst>
          </p:cNvPr>
          <p:cNvSpPr>
            <a:spLocks noGrp="1"/>
          </p:cNvSpPr>
          <p:nvPr>
            <p:ph type="title"/>
          </p:nvPr>
        </p:nvSpPr>
        <p:spPr>
          <a:xfrm>
            <a:off x="108419" y="134938"/>
            <a:ext cx="12063407" cy="455612"/>
          </a:xfrm>
        </p:spPr>
        <p:txBody>
          <a:bodyPr anchor="t"/>
          <a:lstStyle/>
          <a:p>
            <a:r>
              <a:rPr lang="en-US" dirty="0"/>
              <a:t>What is less visible is supply side data: the type of rental available. </a:t>
            </a:r>
            <a:r>
              <a:rPr lang="en-US" dirty="0">
                <a:solidFill>
                  <a:srgbClr val="FF5500"/>
                </a:solidFill>
              </a:rPr>
              <a:t>We’ve found that different types of landlords serve different parts of the market – for example, in Tanzania:</a:t>
            </a:r>
          </a:p>
        </p:txBody>
      </p:sp>
      <p:graphicFrame>
        <p:nvGraphicFramePr>
          <p:cNvPr id="10" name="Content Placeholder 10">
            <a:extLst>
              <a:ext uri="{FF2B5EF4-FFF2-40B4-BE49-F238E27FC236}">
                <a16:creationId xmlns:a16="http://schemas.microsoft.com/office/drawing/2014/main" id="{7E090261-927B-334A-8751-2BCC5DDAD7BF}"/>
              </a:ext>
            </a:extLst>
          </p:cNvPr>
          <p:cNvGraphicFramePr>
            <a:graphicFrameLocks noGrp="1"/>
          </p:cNvGraphicFramePr>
          <p:nvPr>
            <p:ph idx="1"/>
            <p:extLst>
              <p:ext uri="{D42A27DB-BD31-4B8C-83A1-F6EECF244321}">
                <p14:modId xmlns:p14="http://schemas.microsoft.com/office/powerpoint/2010/main" val="1619934591"/>
              </p:ext>
            </p:extLst>
          </p:nvPr>
        </p:nvGraphicFramePr>
        <p:xfrm>
          <a:off x="128593" y="1219201"/>
          <a:ext cx="11883298" cy="4751195"/>
        </p:xfrm>
        <a:graphic>
          <a:graphicData uri="http://schemas.openxmlformats.org/drawingml/2006/table">
            <a:tbl>
              <a:tblPr>
                <a:tableStyleId>{ED083AE6-46FA-4A59-8FB0-9F97EB10719F}</a:tableStyleId>
              </a:tblPr>
              <a:tblGrid>
                <a:gridCol w="1352714">
                  <a:extLst>
                    <a:ext uri="{9D8B030D-6E8A-4147-A177-3AD203B41FA5}">
                      <a16:colId xmlns:a16="http://schemas.microsoft.com/office/drawing/2014/main" val="33061882"/>
                    </a:ext>
                  </a:extLst>
                </a:gridCol>
                <a:gridCol w="3767014">
                  <a:extLst>
                    <a:ext uri="{9D8B030D-6E8A-4147-A177-3AD203B41FA5}">
                      <a16:colId xmlns:a16="http://schemas.microsoft.com/office/drawing/2014/main" val="2891881856"/>
                    </a:ext>
                  </a:extLst>
                </a:gridCol>
                <a:gridCol w="1352714">
                  <a:extLst>
                    <a:ext uri="{9D8B030D-6E8A-4147-A177-3AD203B41FA5}">
                      <a16:colId xmlns:a16="http://schemas.microsoft.com/office/drawing/2014/main" val="1732127100"/>
                    </a:ext>
                  </a:extLst>
                </a:gridCol>
                <a:gridCol w="1352714">
                  <a:extLst>
                    <a:ext uri="{9D8B030D-6E8A-4147-A177-3AD203B41FA5}">
                      <a16:colId xmlns:a16="http://schemas.microsoft.com/office/drawing/2014/main" val="1174466001"/>
                    </a:ext>
                  </a:extLst>
                </a:gridCol>
                <a:gridCol w="1352714">
                  <a:extLst>
                    <a:ext uri="{9D8B030D-6E8A-4147-A177-3AD203B41FA5}">
                      <a16:colId xmlns:a16="http://schemas.microsoft.com/office/drawing/2014/main" val="2343799608"/>
                    </a:ext>
                  </a:extLst>
                </a:gridCol>
                <a:gridCol w="1352714">
                  <a:extLst>
                    <a:ext uri="{9D8B030D-6E8A-4147-A177-3AD203B41FA5}">
                      <a16:colId xmlns:a16="http://schemas.microsoft.com/office/drawing/2014/main" val="4132291990"/>
                    </a:ext>
                  </a:extLst>
                </a:gridCol>
                <a:gridCol w="1352714">
                  <a:extLst>
                    <a:ext uri="{9D8B030D-6E8A-4147-A177-3AD203B41FA5}">
                      <a16:colId xmlns:a16="http://schemas.microsoft.com/office/drawing/2014/main" val="2755628062"/>
                    </a:ext>
                  </a:extLst>
                </a:gridCol>
              </a:tblGrid>
              <a:tr h="500126">
                <a:tc>
                  <a:txBody>
                    <a:bodyPr/>
                    <a:lstStyle/>
                    <a:p>
                      <a:pPr algn="ctr" fontAlgn="b"/>
                      <a:r>
                        <a:rPr lang="en-ZA" sz="1200" u="none" strike="noStrike">
                          <a:effectLst/>
                        </a:rPr>
                        <a:t>Characteristic</a:t>
                      </a:r>
                      <a:endParaRPr lang="en-ZA"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ZA" sz="1200" u="none" strike="noStrike">
                          <a:effectLst/>
                        </a:rPr>
                        <a:t>Unit sizes</a:t>
                      </a:r>
                      <a:endParaRPr lang="en-ZA"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ZA" sz="1200" u="none" strike="noStrike">
                          <a:effectLst/>
                        </a:rPr>
                        <a:t>Types of units developed</a:t>
                      </a:r>
                      <a:endParaRPr lang="en-ZA"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ZA" sz="1200" u="none" strike="noStrike">
                          <a:effectLst/>
                        </a:rPr>
                        <a:t>Rent</a:t>
                      </a:r>
                      <a:endParaRPr lang="en-ZA"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ZA" sz="1200" u="none" strike="noStrike">
                          <a:effectLst/>
                        </a:rPr>
                        <a:t>Target groups</a:t>
                      </a:r>
                      <a:endParaRPr lang="en-ZA"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ZA" sz="1200" u="none" strike="noStrike">
                          <a:effectLst/>
                        </a:rPr>
                        <a:t>Tenant-landlord relationship</a:t>
                      </a:r>
                      <a:endParaRPr lang="en-ZA"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ZA" sz="1200" u="none" strike="noStrike">
                          <a:effectLst/>
                        </a:rPr>
                        <a:t>Area context</a:t>
                      </a:r>
                      <a:endParaRPr lang="en-ZA" sz="1200" b="0" i="0" u="none" strike="noStrike">
                        <a:solidFill>
                          <a:srgbClr val="000000"/>
                        </a:solidFill>
                        <a:effectLst/>
                        <a:latin typeface="Calibri" panose="020F0502020204030204" pitchFamily="34" charset="0"/>
                      </a:endParaRPr>
                    </a:p>
                  </a:txBody>
                  <a:tcPr marL="8451" marR="8451" marT="8451" marB="0" anchor="ctr"/>
                </a:tc>
                <a:extLst>
                  <a:ext uri="{0D108BD9-81ED-4DB2-BD59-A6C34878D82A}">
                    <a16:rowId xmlns:a16="http://schemas.microsoft.com/office/drawing/2014/main" val="1004914355"/>
                  </a:ext>
                </a:extLst>
              </a:tr>
              <a:tr h="1500377">
                <a:tc>
                  <a:txBody>
                    <a:bodyPr/>
                    <a:lstStyle/>
                    <a:p>
                      <a:pPr algn="ctr" fontAlgn="b"/>
                      <a:r>
                        <a:rPr lang="en-ZA" sz="1200" u="none" strike="noStrike">
                          <a:effectLst/>
                        </a:rPr>
                        <a:t>Private small-scale landlords</a:t>
                      </a:r>
                      <a:endParaRPr lang="en-ZA"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US" sz="1200" u="none" strike="noStrike" dirty="0">
                          <a:effectLst/>
                        </a:rPr>
                        <a:t>Sleeping room lettings range between 9m²and 16m² within detached house(s) with central corridor and shared toilet in the backyard, Two rooms-lettings, sleeping room between 9m² and 12m² and a living room of between 6m² and 10m², Split Dwelling Unit forming two lettings on either side of the unit, each between 12m² and 16m² </a:t>
                      </a:r>
                      <a:endParaRPr lang="en-US" sz="1200" b="0" i="0" u="none" strike="noStrike" dirty="0">
                        <a:solidFill>
                          <a:srgbClr val="000000"/>
                        </a:solidFill>
                        <a:effectLst/>
                        <a:latin typeface="Calibri" panose="020F0502020204030204" pitchFamily="34" charset="0"/>
                      </a:endParaRPr>
                    </a:p>
                  </a:txBody>
                  <a:tcPr marL="8451" marR="8451" marT="8451" marB="0" anchor="ctr"/>
                </a:tc>
                <a:tc>
                  <a:txBody>
                    <a:bodyPr/>
                    <a:lstStyle/>
                    <a:p>
                      <a:pPr algn="ctr" fontAlgn="b"/>
                      <a:r>
                        <a:rPr lang="en-US" sz="1200" u="none" strike="noStrike">
                          <a:effectLst/>
                        </a:rPr>
                        <a:t>Detached units, Rooms with shared facilities, </a:t>
                      </a:r>
                      <a:endParaRPr lang="en-US"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ZA" sz="1200" u="none" strike="noStrike">
                          <a:effectLst/>
                        </a:rPr>
                        <a:t>Affordable to high rents</a:t>
                      </a:r>
                      <a:endParaRPr lang="en-ZA"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ZA" sz="1200" u="none" strike="noStrike">
                          <a:effectLst/>
                        </a:rPr>
                        <a:t>Low to Middle income</a:t>
                      </a:r>
                      <a:endParaRPr lang="en-ZA"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ZA" sz="1200" u="none" strike="noStrike">
                          <a:effectLst/>
                        </a:rPr>
                        <a:t>Informal to formal</a:t>
                      </a:r>
                      <a:endParaRPr lang="en-ZA"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US" sz="1200" u="none" strike="noStrike">
                          <a:effectLst/>
                        </a:rPr>
                        <a:t>Urban areas, peri-urban areas, Informal and formal housing areas</a:t>
                      </a:r>
                      <a:endParaRPr lang="en-US" sz="1200" b="0" i="0" u="none" strike="noStrike">
                        <a:solidFill>
                          <a:srgbClr val="000000"/>
                        </a:solidFill>
                        <a:effectLst/>
                        <a:latin typeface="Calibri" panose="020F0502020204030204" pitchFamily="34" charset="0"/>
                      </a:endParaRPr>
                    </a:p>
                  </a:txBody>
                  <a:tcPr marL="8451" marR="8451" marT="8451" marB="0" anchor="ctr"/>
                </a:tc>
                <a:extLst>
                  <a:ext uri="{0D108BD9-81ED-4DB2-BD59-A6C34878D82A}">
                    <a16:rowId xmlns:a16="http://schemas.microsoft.com/office/drawing/2014/main" val="2438069217"/>
                  </a:ext>
                </a:extLst>
              </a:tr>
              <a:tr h="750190">
                <a:tc>
                  <a:txBody>
                    <a:bodyPr/>
                    <a:lstStyle/>
                    <a:p>
                      <a:pPr algn="ctr" fontAlgn="b"/>
                      <a:r>
                        <a:rPr lang="en-ZA" sz="1200" u="none" strike="noStrike">
                          <a:effectLst/>
                        </a:rPr>
                        <a:t>Private large-scale landlords</a:t>
                      </a:r>
                      <a:endParaRPr lang="en-ZA"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US" sz="1200" u="none" strike="noStrike" dirty="0">
                          <a:effectLst/>
                        </a:rPr>
                        <a:t>One-bedroom unit (Bed-sitter) of between 20m² and 36m², Two-bedroom units of between 39m²and 45m², Larger houses – three to four -bedrooms units of between 60m² and 82m²   </a:t>
                      </a:r>
                      <a:endParaRPr lang="en-US" sz="1200" b="0" i="0" u="none" strike="noStrike" dirty="0">
                        <a:solidFill>
                          <a:srgbClr val="000000"/>
                        </a:solidFill>
                        <a:effectLst/>
                        <a:latin typeface="Calibri" panose="020F0502020204030204" pitchFamily="34" charset="0"/>
                      </a:endParaRPr>
                    </a:p>
                  </a:txBody>
                  <a:tcPr marL="8451" marR="8451" marT="8451" marB="0" anchor="ctr"/>
                </a:tc>
                <a:tc>
                  <a:txBody>
                    <a:bodyPr/>
                    <a:lstStyle/>
                    <a:p>
                      <a:pPr algn="ctr" fontAlgn="b"/>
                      <a:r>
                        <a:rPr lang="en-US" sz="1200" u="none" strike="noStrike">
                          <a:effectLst/>
                        </a:rPr>
                        <a:t>Flats, Town Houses, Apartments, Villas</a:t>
                      </a:r>
                      <a:endParaRPr lang="en-US"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ZA" sz="1200" u="none" strike="noStrike">
                          <a:effectLst/>
                        </a:rPr>
                        <a:t>Mostly high rents</a:t>
                      </a:r>
                      <a:endParaRPr lang="en-ZA"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ZA" sz="1200" u="none" strike="noStrike">
                          <a:effectLst/>
                        </a:rPr>
                        <a:t>Middle to High income</a:t>
                      </a:r>
                      <a:endParaRPr lang="en-ZA"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ZA" sz="1200" u="none" strike="noStrike">
                          <a:effectLst/>
                        </a:rPr>
                        <a:t>Formal</a:t>
                      </a:r>
                      <a:endParaRPr lang="en-ZA"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US" sz="1200" u="none" strike="noStrike">
                          <a:effectLst/>
                        </a:rPr>
                        <a:t>Urban informal and formal areas</a:t>
                      </a:r>
                      <a:endParaRPr lang="en-US" sz="1200" b="0" i="0" u="none" strike="noStrike">
                        <a:solidFill>
                          <a:srgbClr val="000000"/>
                        </a:solidFill>
                        <a:effectLst/>
                        <a:latin typeface="Calibri" panose="020F0502020204030204" pitchFamily="34" charset="0"/>
                      </a:endParaRPr>
                    </a:p>
                  </a:txBody>
                  <a:tcPr marL="8451" marR="8451" marT="8451" marB="0" anchor="ctr"/>
                </a:tc>
                <a:extLst>
                  <a:ext uri="{0D108BD9-81ED-4DB2-BD59-A6C34878D82A}">
                    <a16:rowId xmlns:a16="http://schemas.microsoft.com/office/drawing/2014/main" val="1616326370"/>
                  </a:ext>
                </a:extLst>
              </a:tr>
              <a:tr h="1000251">
                <a:tc>
                  <a:txBody>
                    <a:bodyPr/>
                    <a:lstStyle/>
                    <a:p>
                      <a:pPr algn="ctr" fontAlgn="b"/>
                      <a:r>
                        <a:rPr lang="en-ZA" sz="1200" u="none" strike="noStrike">
                          <a:effectLst/>
                        </a:rPr>
                        <a:t>Employer based</a:t>
                      </a:r>
                      <a:endParaRPr lang="en-ZA"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US" sz="1200" u="none" strike="noStrike" dirty="0">
                          <a:effectLst/>
                        </a:rPr>
                        <a:t>One-bedroom unit (Bed-sitter) of between 25m² and 40m², Two-bedroom units of between 45m²and 50m², Larger houses – three to four -bedrooms units of between 60m² and 105m²   </a:t>
                      </a:r>
                      <a:endParaRPr lang="en-US" sz="1200" b="0" i="0" u="none" strike="noStrike" dirty="0">
                        <a:solidFill>
                          <a:srgbClr val="000000"/>
                        </a:solidFill>
                        <a:effectLst/>
                        <a:latin typeface="Calibri" panose="020F0502020204030204" pitchFamily="34" charset="0"/>
                      </a:endParaRPr>
                    </a:p>
                  </a:txBody>
                  <a:tcPr marL="8451" marR="8451" marT="8451" marB="0" anchor="ctr"/>
                </a:tc>
                <a:tc>
                  <a:txBody>
                    <a:bodyPr/>
                    <a:lstStyle/>
                    <a:p>
                      <a:pPr algn="ctr" fontAlgn="b"/>
                      <a:r>
                        <a:rPr lang="en-ZA" sz="1200" u="none" strike="noStrike">
                          <a:effectLst/>
                        </a:rPr>
                        <a:t>Flats, detached, semi-detached</a:t>
                      </a:r>
                      <a:endParaRPr lang="en-ZA"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ZA" sz="1200" u="none" strike="noStrike">
                          <a:effectLst/>
                        </a:rPr>
                        <a:t>Subsidized to rent-free</a:t>
                      </a:r>
                      <a:endParaRPr lang="en-ZA"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ZA" sz="1200" u="none" strike="noStrike">
                          <a:effectLst/>
                        </a:rPr>
                        <a:t>All income groups</a:t>
                      </a:r>
                      <a:endParaRPr lang="en-ZA"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ZA" sz="1200" u="none" strike="noStrike">
                          <a:effectLst/>
                        </a:rPr>
                        <a:t>Formal</a:t>
                      </a:r>
                      <a:endParaRPr lang="en-ZA"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US" sz="1200" u="none" strike="noStrike" dirty="0">
                          <a:effectLst/>
                        </a:rPr>
                        <a:t>Urban formal housing areas only. Government or semi-government land.</a:t>
                      </a:r>
                      <a:endParaRPr lang="en-US" sz="1200" b="0" i="0" u="none" strike="noStrike" dirty="0">
                        <a:solidFill>
                          <a:srgbClr val="000000"/>
                        </a:solidFill>
                        <a:effectLst/>
                        <a:latin typeface="Calibri" panose="020F0502020204030204" pitchFamily="34" charset="0"/>
                      </a:endParaRPr>
                    </a:p>
                  </a:txBody>
                  <a:tcPr marL="8451" marR="8451" marT="8451" marB="0" anchor="ctr"/>
                </a:tc>
                <a:extLst>
                  <a:ext uri="{0D108BD9-81ED-4DB2-BD59-A6C34878D82A}">
                    <a16:rowId xmlns:a16="http://schemas.microsoft.com/office/drawing/2014/main" val="2526099205"/>
                  </a:ext>
                </a:extLst>
              </a:tr>
              <a:tr h="1000251">
                <a:tc>
                  <a:txBody>
                    <a:bodyPr/>
                    <a:lstStyle/>
                    <a:p>
                      <a:pPr algn="ctr" fontAlgn="b"/>
                      <a:r>
                        <a:rPr lang="en-ZA" sz="1200" u="none" strike="noStrike">
                          <a:effectLst/>
                        </a:rPr>
                        <a:t>Public institutions</a:t>
                      </a:r>
                      <a:endParaRPr lang="en-ZA"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US" sz="1200" u="none" strike="noStrike">
                          <a:effectLst/>
                        </a:rPr>
                        <a:t>One-bedroom unit (Bed-sitter) of between 25m² and 40m², Two-bedroom units of between 45m²and 50m², Larger houses – three to four -bedrooms units of between 60m² and 105m²   </a:t>
                      </a:r>
                      <a:endParaRPr lang="en-US"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US" sz="1200" u="none" strike="noStrike">
                          <a:effectLst/>
                        </a:rPr>
                        <a:t>Flats, detached, semi-detached, Townhouses, Apartments, Villas</a:t>
                      </a:r>
                      <a:endParaRPr lang="en-US"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US" sz="1200" u="none" strike="noStrike" dirty="0">
                          <a:effectLst/>
                        </a:rPr>
                        <a:t>Low rents (25% off market rents)</a:t>
                      </a:r>
                      <a:endParaRPr lang="en-US" sz="1200" b="0" i="0" u="none" strike="noStrike" dirty="0">
                        <a:solidFill>
                          <a:srgbClr val="000000"/>
                        </a:solidFill>
                        <a:effectLst/>
                        <a:latin typeface="Calibri" panose="020F0502020204030204" pitchFamily="34" charset="0"/>
                      </a:endParaRPr>
                    </a:p>
                  </a:txBody>
                  <a:tcPr marL="8451" marR="8451" marT="8451" marB="0" anchor="ctr"/>
                </a:tc>
                <a:tc>
                  <a:txBody>
                    <a:bodyPr/>
                    <a:lstStyle/>
                    <a:p>
                      <a:pPr algn="ctr" fontAlgn="b"/>
                      <a:r>
                        <a:rPr lang="en-ZA" sz="1200" u="none" strike="noStrike">
                          <a:effectLst/>
                        </a:rPr>
                        <a:t>Middle to high income</a:t>
                      </a:r>
                      <a:endParaRPr lang="en-ZA"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ZA" sz="1200" u="none" strike="noStrike">
                          <a:effectLst/>
                        </a:rPr>
                        <a:t>Formal</a:t>
                      </a:r>
                      <a:endParaRPr lang="en-ZA" sz="1200" b="0" i="0" u="none" strike="noStrike">
                        <a:solidFill>
                          <a:srgbClr val="000000"/>
                        </a:solidFill>
                        <a:effectLst/>
                        <a:latin typeface="Calibri" panose="020F0502020204030204" pitchFamily="34" charset="0"/>
                      </a:endParaRPr>
                    </a:p>
                  </a:txBody>
                  <a:tcPr marL="8451" marR="8451" marT="8451" marB="0" anchor="ctr"/>
                </a:tc>
                <a:tc>
                  <a:txBody>
                    <a:bodyPr/>
                    <a:lstStyle/>
                    <a:p>
                      <a:pPr algn="ctr" fontAlgn="b"/>
                      <a:r>
                        <a:rPr lang="en-US" sz="1200" u="none" strike="noStrike" dirty="0">
                          <a:effectLst/>
                        </a:rPr>
                        <a:t>Urban formal residential areas only.</a:t>
                      </a:r>
                      <a:endParaRPr lang="en-US" sz="1200" b="0" i="0" u="none" strike="noStrike" dirty="0">
                        <a:solidFill>
                          <a:srgbClr val="000000"/>
                        </a:solidFill>
                        <a:effectLst/>
                        <a:latin typeface="Calibri" panose="020F0502020204030204" pitchFamily="34" charset="0"/>
                      </a:endParaRPr>
                    </a:p>
                  </a:txBody>
                  <a:tcPr marL="8451" marR="8451" marT="8451" marB="0" anchor="ctr"/>
                </a:tc>
                <a:extLst>
                  <a:ext uri="{0D108BD9-81ED-4DB2-BD59-A6C34878D82A}">
                    <a16:rowId xmlns:a16="http://schemas.microsoft.com/office/drawing/2014/main" val="4282335626"/>
                  </a:ext>
                </a:extLst>
              </a:tr>
            </a:tbl>
          </a:graphicData>
        </a:graphic>
      </p:graphicFrame>
    </p:spTree>
    <p:extLst>
      <p:ext uri="{BB962C8B-B14F-4D97-AF65-F5344CB8AC3E}">
        <p14:creationId xmlns:p14="http://schemas.microsoft.com/office/powerpoint/2010/main" val="3431181229"/>
      </p:ext>
    </p:extLst>
  </p:cSld>
  <p:clrMapOvr>
    <a:masterClrMapping/>
  </p:clrMapOvr>
</p:sld>
</file>

<file path=ppt/theme/theme1.xml><?xml version="1.0" encoding="utf-8"?>
<a:theme xmlns:a="http://schemas.openxmlformats.org/drawingml/2006/main" name="Template_2013">
  <a:themeElements>
    <a:clrScheme name="New Eighty20 colours">
      <a:dk1>
        <a:srgbClr val="000000"/>
      </a:dk1>
      <a:lt1>
        <a:srgbClr val="FFFFFF"/>
      </a:lt1>
      <a:dk2>
        <a:srgbClr val="F8F8F8"/>
      </a:dk2>
      <a:lt2>
        <a:srgbClr val="C0C0C0"/>
      </a:lt2>
      <a:accent1>
        <a:srgbClr val="006699"/>
      </a:accent1>
      <a:accent2>
        <a:srgbClr val="DDDDDD"/>
      </a:accent2>
      <a:accent3>
        <a:srgbClr val="800000"/>
      </a:accent3>
      <a:accent4>
        <a:srgbClr val="FF9900"/>
      </a:accent4>
      <a:accent5>
        <a:srgbClr val="000000"/>
      </a:accent5>
      <a:accent6>
        <a:srgbClr val="808000"/>
      </a:accent6>
      <a:hlink>
        <a:srgbClr val="663399"/>
      </a:hlink>
      <a:folHlink>
        <a:srgbClr val="006699"/>
      </a:folHlink>
    </a:clrScheme>
    <a:fontScheme name="Eighty20_Fonts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336699"/>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8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336699"/>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8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an_laptop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man_laptop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man_laptop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man_laptop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8730</TotalTime>
  <Words>2878</Words>
  <Application>Microsoft Macintosh PowerPoint</Application>
  <PresentationFormat>Widescreen</PresentationFormat>
  <Paragraphs>409</Paragraphs>
  <Slides>20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Corbel</vt:lpstr>
      <vt:lpstr>Open Sans</vt:lpstr>
      <vt:lpstr>Tahoma</vt:lpstr>
      <vt:lpstr>Wingdings</vt:lpstr>
      <vt:lpstr>Template_2013</vt:lpstr>
      <vt:lpstr>Residential Rental in Africa A framework for understanding and supporting the market Kecia Rust  Policy Lab 1 on Policy &amp; Legal Framework for Enabling Rental Housing Wednesday, 16 September 2020 | 4:30 – 7:40 IST</vt:lpstr>
      <vt:lpstr>PowerPoint Presentation</vt:lpstr>
      <vt:lpstr>Survey data shows that rental is a significant tenure form, and in some cities, the majority of residents are tenants.  Household surveys reflect tenant perceptions, so likely also include informal rental.</vt:lpstr>
      <vt:lpstr>Survey data also shows that the housing conditions of tenants are very poor – durable structures but with poor access to services. How does this knowledge translate into policy?</vt:lpstr>
      <vt:lpstr>To understand rental markets, we need to look at the whole value chain that supports their functioning</vt:lpstr>
      <vt:lpstr>Each segment of the residential rental market offers opportunities for better understanding – this data needs to be actively collected and fed into the policy process</vt:lpstr>
      <vt:lpstr>In some cases, pre-existing survey data provides useful information.  Data on tenants and their housing conditions is relatively well covered in national household budget surveys.  For example, in Tanzania:</vt:lpstr>
      <vt:lpstr>What is less visible is supply side data: the type of rental available.  CAHF has undertaken primary research in Tanzania to begin to understand the breadth</vt:lpstr>
      <vt:lpstr>What is less visible is supply side data: the type of rental available. We’ve found that different types of landlords serve different parts of the market – for example, in Tanzania:</vt:lpstr>
      <vt:lpstr>In fact, the rental housing market in Tanzania is dominated by small-scale landlords. Can this nascent market activity be leveraged in support of affordable housing?  How does policy and the finance framework respond to this reality?</vt:lpstr>
      <vt:lpstr>In South Africa, about a quarter ( 24.3% or 4 million) of households live in rented accommodation -  </vt:lpstr>
      <vt:lpstr>The South African government’s rental housing policy is focused on “social housing” – subsidised rental targeted at low-middle income earners</vt:lpstr>
      <vt:lpstr>Where is everyone else?  A key driver of affordable rental housing has been TUHF Ltd.</vt:lpstr>
      <vt:lpstr>While they have received some state support, they have leveraged this to build a track record that can now crowd in private capital</vt:lpstr>
      <vt:lpstr>PowerPoint Presentation</vt:lpstr>
      <vt:lpstr>Policy &amp; product opportunities exist along the value chain</vt:lpstr>
      <vt:lpstr>Policy and product development in support of affordable rental housing markets must be evidence-based if it is to meet the actual need and leverage the very real opportunities.  There are significant data gaps.</vt:lpstr>
      <vt:lpstr>PowerPoint Presentation</vt:lpstr>
      <vt:lpstr>Assessment of secondary data sources</vt:lpstr>
      <vt:lpstr>Many people believe there is limited survey data available north of South Africa. However, relatively recent census data, and nationally representative surveys exist. But not all of it is easily accessible, and much of it is old.</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Claire</dc:creator>
  <cp:lastModifiedBy>Kecia Rust</cp:lastModifiedBy>
  <cp:revision>366</cp:revision>
  <cp:lastPrinted>2018-03-16T14:14:37Z</cp:lastPrinted>
  <dcterms:created xsi:type="dcterms:W3CDTF">2017-03-03T10:02:21Z</dcterms:created>
  <dcterms:modified xsi:type="dcterms:W3CDTF">2020-09-16T10:50:50Z</dcterms:modified>
</cp:coreProperties>
</file>