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282" r:id="rId3"/>
    <p:sldId id="302" r:id="rId4"/>
    <p:sldId id="303" r:id="rId5"/>
    <p:sldId id="305" r:id="rId6"/>
    <p:sldId id="295" r:id="rId7"/>
    <p:sldId id="258" r:id="rId8"/>
    <p:sldId id="316" r:id="rId9"/>
    <p:sldId id="307" r:id="rId10"/>
    <p:sldId id="294" r:id="rId11"/>
    <p:sldId id="308" r:id="rId12"/>
    <p:sldId id="310" r:id="rId13"/>
    <p:sldId id="315" r:id="rId14"/>
    <p:sldId id="275" r:id="rId15"/>
  </p:sldIdLst>
  <p:sldSz cx="9144000" cy="6858000" type="screen4x3"/>
  <p:notesSz cx="9866313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99"/>
    <a:srgbClr val="78B832"/>
    <a:srgbClr val="4F81BD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5" autoAdjust="0"/>
    <p:restoredTop sz="94203" autoAdjust="0"/>
  </p:normalViewPr>
  <p:slideViewPr>
    <p:cSldViewPr>
      <p:cViewPr varScale="1">
        <p:scale>
          <a:sx n="65" d="100"/>
          <a:sy n="65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A4D9E-2905-45F9-B4AF-C6891537155B}" type="datetimeFigureOut">
              <a:rPr lang="en-US" smtClean="0">
                <a:latin typeface="Arial" pitchFamily="34" charset="0"/>
              </a:rPr>
              <a:pPr/>
              <a:t>9/16/2020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2FA8A-F729-4CEA-ADC6-4BFDBC835954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05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31A03D37-88BC-4BBD-BA56-D75E6370BA6B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BD75042-BECA-4A79-93C7-A54A66A38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3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48025" y="504825"/>
            <a:ext cx="3370263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6581A-7E6F-43D0-A9C9-955326A32B7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6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75042-BECA-4A79-93C7-A54A66A3888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2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75042-BECA-4A79-93C7-A54A66A3888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75042-BECA-4A79-93C7-A54A66A3888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3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7543800" cy="365125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FF0000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Rental Housing Schemes In  MMR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24600"/>
            <a:ext cx="8915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B632236-D491-4DE8-89F9-E2D47CD9EEE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1B778A-8B09-45D4-BBD5-4C0CC07FA2D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7543800" cy="365125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FF0000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Rental Housing Schemes In  MMR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24600"/>
            <a:ext cx="8915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C41424-A80F-4F7E-9D17-16797FE743E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0384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25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9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9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1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2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4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91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65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5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0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1B778A-8B09-45D4-BBD5-4C0CC07FA2D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923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ABDA1D-5A69-476C-9E35-55EAFEBAA9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28600" y="6416675"/>
            <a:ext cx="7543800" cy="365125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FF0000"/>
                </a:solidFill>
                <a:latin typeface="BankGothic Md B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Rental Housing Schemes In  MMR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24600"/>
            <a:ext cx="8915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b="1" kern="1200">
          <a:solidFill>
            <a:schemeClr val="tx2">
              <a:lumMod val="60000"/>
              <a:lumOff val="40000"/>
            </a:schemeClr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ABDA1D-5A69-476C-9E35-55EAFEBAA9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28600" y="6416675"/>
            <a:ext cx="7543800" cy="365125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FF0000"/>
                </a:solidFill>
                <a:latin typeface="BankGothic Md B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Rental Housing Schemes In  MMR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24600"/>
            <a:ext cx="8915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54CAC5-671D-43EF-8197-D8F73E391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09" b="31609"/>
          <a:stretch/>
        </p:blipFill>
        <p:spPr>
          <a:xfrm>
            <a:off x="2514600" y="6298881"/>
            <a:ext cx="6629400" cy="58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b="1" kern="1200">
          <a:solidFill>
            <a:schemeClr val="tx2">
              <a:lumMod val="60000"/>
              <a:lumOff val="40000"/>
            </a:schemeClr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A1D0127-675C-4C77-8DBE-AD54E33B07D3}"/>
              </a:ext>
            </a:extLst>
          </p:cNvPr>
          <p:cNvSpPr/>
          <p:nvPr/>
        </p:nvSpPr>
        <p:spPr>
          <a:xfrm>
            <a:off x="0" y="41148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209800"/>
            <a:ext cx="9144000" cy="1905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 u="sng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Rental Housing Scheme </a:t>
            </a:r>
          </a:p>
          <a:p>
            <a:pPr algn="ctr"/>
            <a:r>
              <a:rPr lang="en-US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Mumbai Metropolitan Region,</a:t>
            </a:r>
          </a:p>
          <a:p>
            <a:pPr algn="ctr"/>
            <a:r>
              <a:rPr lang="en-US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Maharashtra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10C3C12-DF07-4EF1-B6AB-5BF4C05942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4" b="26437"/>
          <a:stretch/>
        </p:blipFill>
        <p:spPr>
          <a:xfrm>
            <a:off x="1219200" y="4114800"/>
            <a:ext cx="6858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/>
        </p:nvSpPr>
        <p:spPr>
          <a:xfrm>
            <a:off x="304800" y="5716747"/>
            <a:ext cx="7620000" cy="5334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28600" y="746879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dirty="0"/>
              <a:t>CC and OC for free sale is granted in proportion to construction and completion of Rental Component and therefore Rental Component is always in advance stage than Free sale component.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63890"/>
              </p:ext>
            </p:extLst>
          </p:nvPr>
        </p:nvGraphicFramePr>
        <p:xfrm>
          <a:off x="304800" y="2415033"/>
          <a:ext cx="8458198" cy="3116410"/>
        </p:xfrm>
        <a:graphic>
          <a:graphicData uri="http://schemas.openxmlformats.org/drawingml/2006/table">
            <a:tbl>
              <a:tblPr/>
              <a:tblGrid>
                <a:gridCol w="666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06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25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2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Sr. No.</a:t>
                      </a:r>
                      <a:endParaRPr lang="en-IN" sz="12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Stages of Release of FSI</a:t>
                      </a:r>
                      <a:endParaRPr lang="en-IN" sz="12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Rental Component </a:t>
                      </a:r>
                      <a:endParaRPr lang="en-IN" sz="12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 Sale Component </a:t>
                      </a:r>
                      <a:endParaRPr lang="en-IN" sz="1200" b="1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 sale component</a:t>
                      </a:r>
                      <a:endParaRPr lang="en-IN" sz="12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(All Areas)</a:t>
                      </a:r>
                      <a:endParaRPr lang="en-I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ULBs</a:t>
                      </a:r>
                      <a:endParaRPr lang="en-I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U1 U2</a:t>
                      </a:r>
                      <a:endParaRPr lang="en-I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358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N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Grant of BP/CC up to plinth by ULB/planning Authority  for entire project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  <a:endParaRPr lang="en-IN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905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N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completion of 50% plinth of Rental component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  <a:endParaRPr lang="en-IN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  <a:endParaRPr lang="en-IN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905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Completion of 25% BUA of Rental Component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  <a:endParaRPr lang="en-IN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905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Completion of 50% BUA of Rental Component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  <a:endParaRPr lang="en-IN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  <a:endParaRPr lang="en-IN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905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Completion of 75% BUA of Rental Component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905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Completion of 100% BUA of Rental Component</a:t>
                      </a:r>
                      <a:endParaRPr lang="en-IN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9811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handing over of “25% land &amp; completed Rental component buildings” with occupancy certificate &amp; completion certificate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  <a:endParaRPr lang="en-I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Pentagon 8"/>
          <p:cNvSpPr/>
          <p:nvPr/>
        </p:nvSpPr>
        <p:spPr>
          <a:xfrm>
            <a:off x="304800" y="1708309"/>
            <a:ext cx="4572000" cy="5334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1601947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b="1" dirty="0"/>
              <a:t>Stages</a:t>
            </a:r>
            <a:r>
              <a:rPr kumimoji="0" lang="en-IN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N" b="1" dirty="0"/>
              <a:t>for grant of NOC for CC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5792947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NOC for OC is granted in 1:3 proportion (Rental : Free Sale)</a:t>
            </a:r>
          </a:p>
        </p:txBody>
      </p:sp>
      <p:sp>
        <p:nvSpPr>
          <p:cNvPr id="13" name="Pentagon 12"/>
          <p:cNvSpPr/>
          <p:nvPr/>
        </p:nvSpPr>
        <p:spPr>
          <a:xfrm>
            <a:off x="152400" y="99179"/>
            <a:ext cx="8746435" cy="609600"/>
          </a:xfrm>
          <a:prstGeom prst="homePlate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u="sng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2400" y="0"/>
            <a:ext cx="838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>
              <a:spcBef>
                <a:spcPct val="0"/>
              </a:spcBef>
              <a:buNone/>
              <a:defRPr sz="2800" b="1" u="sng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IN" dirty="0"/>
              <a:t>Procedure followed for granting approvals / implementing RHS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4CDBE17-21C9-4F60-8909-93170AD44895}"/>
              </a:ext>
            </a:extLst>
          </p:cNvPr>
          <p:cNvSpPr/>
          <p:nvPr/>
        </p:nvSpPr>
        <p:spPr>
          <a:xfrm>
            <a:off x="0" y="6446520"/>
            <a:ext cx="9144000" cy="41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45A9EEE-8A89-41F7-A2AC-AC58CEE24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4" b="26437"/>
          <a:stretch/>
        </p:blipFill>
        <p:spPr>
          <a:xfrm>
            <a:off x="-16565" y="6446520"/>
            <a:ext cx="4114800" cy="4114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76200" y="76200"/>
            <a:ext cx="8534400" cy="609600"/>
          </a:xfrm>
          <a:prstGeom prst="homePlate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u="sng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6397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IN" sz="2800" b="1" u="sng" dirty="0">
                <a:solidFill>
                  <a:schemeClr val="bg1"/>
                </a:solidFill>
                <a:latin typeface="+mn-lt"/>
              </a:rPr>
              <a:t>Benefits of Rental Housing Scheme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914400"/>
            <a:ext cx="9067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/>
              <a:t> Self sustainable project - </a:t>
            </a:r>
            <a:r>
              <a:rPr lang="en-US" b="1" dirty="0"/>
              <a:t>no  funding / investment from Govt.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200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/>
              <a:t> Free housing stock </a:t>
            </a:r>
            <a:r>
              <a:rPr lang="en-US" dirty="0"/>
              <a:t>of tenement size of 160 / 320 Sq. ft carpet area in MMR.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200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/>
              <a:t>Free </a:t>
            </a:r>
            <a:r>
              <a:rPr lang="en-US" b="1" dirty="0"/>
              <a:t>buildable amenities </a:t>
            </a:r>
            <a:r>
              <a:rPr lang="en-US" dirty="0"/>
              <a:t>such as </a:t>
            </a:r>
            <a:r>
              <a:rPr lang="en-GB" dirty="0" err="1"/>
              <a:t>balwadies</a:t>
            </a:r>
            <a:r>
              <a:rPr lang="en-GB" dirty="0"/>
              <a:t>, welfare centres, managers cabins shops etc. to </a:t>
            </a:r>
            <a:r>
              <a:rPr lang="en-GB" b="1" dirty="0"/>
              <a:t>meet the community requirements.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sz="1200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/>
              <a:t>Housing for Millworkers at  6.00 lacs per 320 Sq. ft tenement : </a:t>
            </a:r>
            <a:r>
              <a:rPr lang="en-US" b="1" dirty="0"/>
              <a:t>generate revenue for MMRDA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/>
              <a:t>Housing for Class III and Class IV employees of State Govt, MMRDA and Police, </a:t>
            </a:r>
            <a:r>
              <a:rPr lang="en-US" b="1" dirty="0"/>
              <a:t>generation of revenue.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200" b="1" dirty="0"/>
          </a:p>
          <a:p>
            <a:pPr lvl="0" algn="just">
              <a:buFont typeface="Arial" pitchFamily="34" charset="0"/>
              <a:buChar char="•"/>
            </a:pPr>
            <a:r>
              <a:rPr lang="en-US" b="1" dirty="0"/>
              <a:t>Land Bank </a:t>
            </a:r>
            <a:r>
              <a:rPr lang="en-US" dirty="0"/>
              <a:t>(</a:t>
            </a:r>
            <a:r>
              <a:rPr lang="en-US" dirty="0" err="1"/>
              <a:t>i.e</a:t>
            </a:r>
            <a:r>
              <a:rPr lang="en-US" dirty="0"/>
              <a:t> 25% of Rental component land from the each scheme) with ready to occupy tenements and shops.</a:t>
            </a:r>
          </a:p>
          <a:p>
            <a:endParaRPr lang="en-US" sz="1200" dirty="0"/>
          </a:p>
          <a:p>
            <a:pPr algn="just">
              <a:buFont typeface="Arial" pitchFamily="34" charset="0"/>
              <a:buChar char="•"/>
            </a:pPr>
            <a:r>
              <a:rPr lang="en-IN" b="1" dirty="0"/>
              <a:t>Only for in-situ rehabilitation </a:t>
            </a:r>
            <a:r>
              <a:rPr lang="en-IN" dirty="0"/>
              <a:t>of the people, the tenements being made available from the </a:t>
            </a:r>
            <a:r>
              <a:rPr lang="en-IN" b="1" dirty="0"/>
              <a:t>Rental Housing Schemes </a:t>
            </a:r>
            <a:r>
              <a:rPr lang="en-IN" dirty="0"/>
              <a:t>are now being used to fulfil the demand of houses </a:t>
            </a:r>
            <a:r>
              <a:rPr lang="en-IN" b="1" dirty="0"/>
              <a:t>for PAPs and also housing demand for  textile Mill workers, Police Department, transit accommodation for ULBs, PMAY and 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Other Central and State Housing Schemes</a:t>
            </a:r>
            <a:r>
              <a:rPr lang="en-IN" b="1" dirty="0"/>
              <a:t> etc.  </a:t>
            </a:r>
            <a:endParaRPr lang="en-US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F7E9BF4-9119-4A47-8968-A2B264B0C221}"/>
              </a:ext>
            </a:extLst>
          </p:cNvPr>
          <p:cNvSpPr/>
          <p:nvPr/>
        </p:nvSpPr>
        <p:spPr>
          <a:xfrm>
            <a:off x="0" y="6446520"/>
            <a:ext cx="9144000" cy="41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F017E5-6B06-4FAE-93EF-69EA7372FC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4" b="26437"/>
          <a:stretch/>
        </p:blipFill>
        <p:spPr>
          <a:xfrm>
            <a:off x="-16565" y="6446520"/>
            <a:ext cx="4114800" cy="4114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76200" y="76200"/>
            <a:ext cx="8534400" cy="609600"/>
          </a:xfrm>
          <a:prstGeom prst="homePlate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u="sng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639763"/>
          </a:xfrm>
        </p:spPr>
        <p:txBody>
          <a:bodyPr>
            <a:normAutofit/>
          </a:bodyPr>
          <a:lstStyle/>
          <a:p>
            <a:pPr algn="l"/>
            <a:r>
              <a:rPr lang="en-IN" sz="2400" b="1" u="sng" dirty="0">
                <a:solidFill>
                  <a:schemeClr val="bg1"/>
                </a:solidFill>
              </a:rPr>
              <a:t>Existing Rental Housing projects</a:t>
            </a:r>
          </a:p>
        </p:txBody>
      </p:sp>
      <p:pic>
        <p:nvPicPr>
          <p:cNvPr id="41986" name="Picture 2" descr="C:\Users\vidya.shewale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2667000" cy="3556000"/>
          </a:xfrm>
          <a:prstGeom prst="rect">
            <a:avLst/>
          </a:prstGeom>
          <a:noFill/>
        </p:spPr>
      </p:pic>
      <p:pic>
        <p:nvPicPr>
          <p:cNvPr id="41988" name="Picture 4" descr="C:\Users\vidya.shewale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838200"/>
            <a:ext cx="2743200" cy="3429000"/>
          </a:xfrm>
          <a:prstGeom prst="rect">
            <a:avLst/>
          </a:prstGeom>
          <a:noFill/>
        </p:spPr>
      </p:pic>
      <p:pic>
        <p:nvPicPr>
          <p:cNvPr id="41990" name="Picture 6" descr="C:\Users\vidya.shewale\Desktop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914400"/>
            <a:ext cx="3149600" cy="2362200"/>
          </a:xfrm>
          <a:prstGeom prst="rect">
            <a:avLst/>
          </a:prstGeom>
          <a:noFill/>
        </p:spPr>
      </p:pic>
      <p:sp>
        <p:nvSpPr>
          <p:cNvPr id="9" name="Pentagon 8"/>
          <p:cNvSpPr/>
          <p:nvPr/>
        </p:nvSpPr>
        <p:spPr>
          <a:xfrm>
            <a:off x="115957" y="4150519"/>
            <a:ext cx="8534400" cy="609600"/>
          </a:xfrm>
          <a:prstGeom prst="homePlate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u="sng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357" y="4074319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Switch From Rental  to Affordable Housing </a:t>
            </a:r>
            <a:endParaRPr kumimoji="0" lang="en-IN" sz="24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765" y="4872762"/>
            <a:ext cx="8915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b="1" dirty="0"/>
              <a:t>  August, 2014</a:t>
            </a:r>
            <a:r>
              <a:rPr lang="en-US" dirty="0"/>
              <a:t>, the Government </a:t>
            </a:r>
            <a:r>
              <a:rPr lang="en-US" b="1" dirty="0"/>
              <a:t>replaced</a:t>
            </a:r>
            <a:r>
              <a:rPr lang="en-US" dirty="0"/>
              <a:t> the ‘Rental Housing Scheme’ with the ‘</a:t>
            </a:r>
            <a:r>
              <a:rPr lang="en-US" b="1" dirty="0"/>
              <a:t>Affordable Housing Scheme’</a:t>
            </a:r>
            <a:r>
              <a:rPr lang="en-US" dirty="0"/>
              <a:t> in the Municipal with the intension of providing houses to general people.</a:t>
            </a:r>
          </a:p>
          <a:p>
            <a:pPr algn="just">
              <a:buFont typeface="Arial" pitchFamily="34" charset="0"/>
              <a:buChar char="•"/>
            </a:pPr>
            <a:endParaRPr lang="en-US" sz="500" dirty="0"/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The Affordable Housing Scheme is being implemented by the respective ULBs.</a:t>
            </a:r>
          </a:p>
          <a:p>
            <a:pPr>
              <a:buFont typeface="Arial" pitchFamily="34" charset="0"/>
              <a:buChar char="•"/>
            </a:pPr>
            <a:endParaRPr lang="en-US" sz="500" dirty="0"/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Rental Housing Scheme is</a:t>
            </a:r>
            <a:r>
              <a:rPr lang="en-US" b="1" dirty="0"/>
              <a:t> discontinued</a:t>
            </a:r>
            <a:r>
              <a:rPr lang="en-US" dirty="0"/>
              <a:t> in the </a:t>
            </a:r>
            <a:r>
              <a:rPr lang="en-US" b="1" dirty="0"/>
              <a:t>non-municipal areas of MMR.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46A8D3-F816-4AC4-A370-353609831CB6}"/>
              </a:ext>
            </a:extLst>
          </p:cNvPr>
          <p:cNvSpPr/>
          <p:nvPr/>
        </p:nvSpPr>
        <p:spPr>
          <a:xfrm>
            <a:off x="0" y="6446520"/>
            <a:ext cx="9144000" cy="41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76FD665-66CC-4AF5-9C2F-D5A9645472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4" b="26437"/>
          <a:stretch/>
        </p:blipFill>
        <p:spPr>
          <a:xfrm>
            <a:off x="-16565" y="6446520"/>
            <a:ext cx="4114800" cy="4114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5FE0588-9DF5-41D9-B944-D3B3638A148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0" y="395278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Thank you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1F4074-CDE4-41C1-849F-CAE6DDB02746}"/>
              </a:ext>
            </a:extLst>
          </p:cNvPr>
          <p:cNvSpPr/>
          <p:nvPr/>
        </p:nvSpPr>
        <p:spPr>
          <a:xfrm>
            <a:off x="0" y="51816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A656AF8-EDF9-467B-BC0D-68E4602D46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4" b="26437"/>
          <a:stretch/>
        </p:blipFill>
        <p:spPr>
          <a:xfrm>
            <a:off x="1219200" y="5181600"/>
            <a:ext cx="6858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/>
          <p:cNvSpPr/>
          <p:nvPr/>
        </p:nvSpPr>
        <p:spPr>
          <a:xfrm>
            <a:off x="188843" y="3657600"/>
            <a:ext cx="2514600" cy="4572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52400" y="12954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>
                <a:ea typeface="Arial Unicode MS" pitchFamily="34" charset="-128"/>
                <a:cs typeface="Arial" pitchFamily="34" charset="0"/>
              </a:rPr>
              <a:t>MMRDA initiated the idea of Rental Housing Scheme on </a:t>
            </a:r>
            <a:r>
              <a:rPr lang="en-US" b="1" dirty="0">
                <a:ea typeface="Arial Unicode MS" pitchFamily="34" charset="-128"/>
                <a:cs typeface="Arial" pitchFamily="34" charset="0"/>
              </a:rPr>
              <a:t>Public Private Partnership</a:t>
            </a:r>
            <a:r>
              <a:rPr lang="en-US" dirty="0">
                <a:ea typeface="Arial Unicode MS" pitchFamily="34" charset="-128"/>
                <a:cs typeface="Arial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dirty="0">
              <a:ea typeface="Arial Unicode MS" pitchFamily="34" charset="-128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ea typeface="Arial Unicode MS" pitchFamily="34" charset="-128"/>
                <a:cs typeface="Arial" pitchFamily="34" charset="0"/>
              </a:rPr>
              <a:t>Considered as a </a:t>
            </a:r>
            <a:r>
              <a:rPr lang="en-US" sz="2000" b="1" dirty="0">
                <a:ea typeface="Arial Unicode MS" pitchFamily="34" charset="-128"/>
                <a:cs typeface="Arial" pitchFamily="34" charset="0"/>
              </a:rPr>
              <a:t>“Vital Public Purpose Project” </a:t>
            </a:r>
            <a:r>
              <a:rPr lang="en-US" dirty="0">
                <a:ea typeface="Arial Unicode MS" pitchFamily="34" charset="-128"/>
                <a:cs typeface="Arial" pitchFamily="34" charset="0"/>
              </a:rPr>
              <a:t>and also know as a </a:t>
            </a:r>
            <a:r>
              <a:rPr lang="en-US" sz="2000" b="1" dirty="0">
                <a:ea typeface="Arial Unicode MS" pitchFamily="34" charset="-128"/>
                <a:cs typeface="Arial" pitchFamily="34" charset="0"/>
              </a:rPr>
              <a:t>“Slum Prevention </a:t>
            </a:r>
            <a:r>
              <a:rPr lang="en-US" sz="2000" b="1" dirty="0" err="1">
                <a:ea typeface="Arial Unicode MS" pitchFamily="34" charset="-128"/>
                <a:cs typeface="Arial" pitchFamily="34" charset="0"/>
              </a:rPr>
              <a:t>Programme</a:t>
            </a:r>
            <a:r>
              <a:rPr lang="en-US" sz="2000" b="1" dirty="0">
                <a:ea typeface="Arial Unicode MS" pitchFamily="34" charset="-128"/>
                <a:cs typeface="Arial" pitchFamily="34" charset="0"/>
              </a:rPr>
              <a:t>”. </a:t>
            </a:r>
          </a:p>
          <a:p>
            <a:pPr algn="just"/>
            <a:endParaRPr lang="en-US" dirty="0">
              <a:ea typeface="Arial Unicode MS" pitchFamily="34" charset="-128"/>
              <a:cs typeface="Arial" pitchFamily="34" charset="0"/>
            </a:endParaRPr>
          </a:p>
          <a:p>
            <a:pPr algn="just"/>
            <a:r>
              <a:rPr lang="en-US" dirty="0" err="1">
                <a:ea typeface="Arial Unicode MS" pitchFamily="34" charset="-128"/>
                <a:cs typeface="Arial" pitchFamily="34" charset="0"/>
              </a:rPr>
              <a:t>GoM</a:t>
            </a:r>
            <a:r>
              <a:rPr lang="en-US" dirty="0">
                <a:ea typeface="Arial Unicode MS" pitchFamily="34" charset="-128"/>
                <a:cs typeface="Arial" pitchFamily="34" charset="0"/>
              </a:rPr>
              <a:t> has appointed </a:t>
            </a:r>
            <a:r>
              <a:rPr lang="en-US" sz="2000" b="1" dirty="0">
                <a:ea typeface="Arial Unicode MS" pitchFamily="34" charset="-128"/>
                <a:cs typeface="Arial" pitchFamily="34" charset="0"/>
              </a:rPr>
              <a:t>MMRDA</a:t>
            </a:r>
            <a:r>
              <a:rPr lang="en-US" dirty="0">
                <a:ea typeface="Arial Unicode MS" pitchFamily="34" charset="-128"/>
                <a:cs typeface="Arial" pitchFamily="34" charset="0"/>
              </a:rPr>
              <a:t> as the </a:t>
            </a:r>
            <a:r>
              <a:rPr lang="en-US" sz="2000" b="1" dirty="0">
                <a:ea typeface="Arial Unicode MS" pitchFamily="34" charset="-128"/>
                <a:cs typeface="Arial" pitchFamily="34" charset="0"/>
              </a:rPr>
              <a:t>Project Implementation Agency </a:t>
            </a:r>
            <a:r>
              <a:rPr lang="en-US" dirty="0">
                <a:ea typeface="Arial Unicode MS" pitchFamily="34" charset="-128"/>
                <a:cs typeface="Arial" pitchFamily="34" charset="0"/>
              </a:rPr>
              <a:t>for the Rental Housing Scheme. </a:t>
            </a:r>
          </a:p>
          <a:p>
            <a:pPr algn="just"/>
            <a:endParaRPr lang="en-US" dirty="0">
              <a:ea typeface="Arial Unicode MS" pitchFamily="34" charset="-128"/>
              <a:cs typeface="Arial" pitchFamily="34" charset="0"/>
            </a:endParaRPr>
          </a:p>
          <a:p>
            <a:pPr marL="0" lvl="1"/>
            <a:r>
              <a:rPr lang="en-US" sz="2400" b="1" dirty="0">
                <a:ea typeface="Arial Unicode MS" pitchFamily="34" charset="-128"/>
                <a:cs typeface="Arial" pitchFamily="34" charset="0"/>
              </a:rPr>
              <a:t>   Objective :</a:t>
            </a:r>
          </a:p>
          <a:p>
            <a:pPr marL="0" lvl="1"/>
            <a:endParaRPr lang="en-US" dirty="0">
              <a:ea typeface="Arial Unicode MS" pitchFamily="34" charset="-128"/>
              <a:cs typeface="Arial" pitchFamily="34" charset="0"/>
            </a:endParaRPr>
          </a:p>
          <a:p>
            <a:pPr marL="0" lvl="1" algn="just"/>
            <a:r>
              <a:rPr lang="en-US" dirty="0">
                <a:ea typeface="Arial Unicode MS" pitchFamily="34" charset="-128"/>
                <a:cs typeface="Arial" pitchFamily="34" charset="0"/>
              </a:rPr>
              <a:t>To make available a self-contained dwelling unit of 160 </a:t>
            </a:r>
            <a:r>
              <a:rPr lang="en-US" dirty="0" err="1">
                <a:ea typeface="Arial Unicode MS" pitchFamily="34" charset="-128"/>
                <a:cs typeface="Arial" pitchFamily="34" charset="0"/>
              </a:rPr>
              <a:t>sq.ft</a:t>
            </a:r>
            <a:r>
              <a:rPr lang="en-US" dirty="0">
                <a:ea typeface="Arial Unicode MS" pitchFamily="34" charset="-128"/>
                <a:cs typeface="Arial" pitchFamily="34" charset="0"/>
              </a:rPr>
              <a:t>. carpet area on leave and license basis in the</a:t>
            </a:r>
            <a:r>
              <a:rPr lang="en-US" dirty="0"/>
              <a:t> </a:t>
            </a:r>
            <a:r>
              <a:rPr lang="en-US" dirty="0">
                <a:ea typeface="Arial Unicode MS" pitchFamily="34" charset="-128"/>
                <a:cs typeface="Arial" pitchFamily="34" charset="0"/>
              </a:rPr>
              <a:t>Mumbai Metropolitan Region within the financial reach of Economically Weaker Section (EWS) and Low Income Group (LIG) </a:t>
            </a:r>
            <a:r>
              <a:rPr lang="en-US" dirty="0" err="1">
                <a:ea typeface="Arial Unicode MS" pitchFamily="34" charset="-128"/>
                <a:cs typeface="Arial" pitchFamily="34" charset="0"/>
              </a:rPr>
              <a:t>i.e</a:t>
            </a:r>
            <a:r>
              <a:rPr lang="en-US" dirty="0">
                <a:ea typeface="Arial Unicode MS" pitchFamily="34" charset="-128"/>
                <a:cs typeface="Arial" pitchFamily="34" charset="0"/>
              </a:rPr>
              <a:t>  at an affordable rent of Rs. 800 to 1500 per month. </a:t>
            </a:r>
          </a:p>
        </p:txBody>
      </p:sp>
      <p:sp>
        <p:nvSpPr>
          <p:cNvPr id="4" name="Pentagon 3"/>
          <p:cNvSpPr/>
          <p:nvPr/>
        </p:nvSpPr>
        <p:spPr>
          <a:xfrm>
            <a:off x="76200" y="76200"/>
            <a:ext cx="8610600" cy="609600"/>
          </a:xfrm>
          <a:prstGeom prst="homePlate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0"/>
            <a:ext cx="6705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Zurich BT"/>
                <a:ea typeface="Calibri" pitchFamily="34" charset="0"/>
                <a:cs typeface="Times New Roman" pitchFamily="18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2109BAA-B438-42C1-92FA-1E1EB33F2651}"/>
              </a:ext>
            </a:extLst>
          </p:cNvPr>
          <p:cNvSpPr txBox="1">
            <a:spLocks/>
          </p:cNvSpPr>
          <p:nvPr/>
        </p:nvSpPr>
        <p:spPr>
          <a:xfrm>
            <a:off x="152400" y="0"/>
            <a:ext cx="77724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algn="l"/>
            <a:r>
              <a:rPr lang="en-US" sz="2800" b="1" u="sng">
                <a:solidFill>
                  <a:schemeClr val="bg1"/>
                </a:solidFill>
                <a:latin typeface="+mn-lt"/>
              </a:rPr>
              <a:t>About Rental Housing in MMR, Maharashtra</a:t>
            </a:r>
            <a:endParaRPr lang="en-US" sz="2800" b="1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967560-9476-4F99-A943-9C8560F7416D}"/>
              </a:ext>
            </a:extLst>
          </p:cNvPr>
          <p:cNvSpPr/>
          <p:nvPr/>
        </p:nvSpPr>
        <p:spPr>
          <a:xfrm>
            <a:off x="0" y="6446520"/>
            <a:ext cx="9144000" cy="41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0A5B379-91BB-49CB-802E-C28AF354D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4" b="26437"/>
          <a:stretch/>
        </p:blipFill>
        <p:spPr>
          <a:xfrm>
            <a:off x="-16565" y="6446520"/>
            <a:ext cx="4114800" cy="4114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76200" y="76200"/>
            <a:ext cx="8534400" cy="609600"/>
          </a:xfrm>
          <a:prstGeom prst="homePlate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Pentagon 5"/>
          <p:cNvSpPr/>
          <p:nvPr/>
        </p:nvSpPr>
        <p:spPr>
          <a:xfrm>
            <a:off x="152400" y="914400"/>
            <a:ext cx="3276600" cy="5334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809620"/>
            <a:ext cx="27432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Eligibility Criteria: 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600200"/>
            <a:ext cx="8763000" cy="4448180"/>
          </a:xfrm>
        </p:spPr>
        <p:txBody>
          <a:bodyPr rtlCol="0">
            <a:noAutofit/>
          </a:bodyPr>
          <a:lstStyle/>
          <a:p>
            <a:pPr marL="339725" indent="-339725" algn="just">
              <a:lnSpc>
                <a:spcPct val="165000"/>
              </a:lnSpc>
              <a:spcBef>
                <a:spcPts val="200"/>
              </a:spcBef>
              <a:buSzPct val="120000"/>
              <a:buFont typeface="Wingdings" pitchFamily="2" charset="2"/>
              <a:buChar char="§"/>
              <a:defRPr/>
            </a:pPr>
            <a:r>
              <a:rPr 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8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allottee</a:t>
            </a:r>
            <a:r>
              <a:rPr 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under the project shall have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employment/self employed </a:t>
            </a:r>
            <a:r>
              <a:rPr 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MMR</a:t>
            </a:r>
            <a:r>
              <a:rPr 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a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minimum family income of Rs. 5000/- per month.</a:t>
            </a:r>
          </a:p>
          <a:p>
            <a:pPr marL="339725" indent="-339725" algn="just">
              <a:lnSpc>
                <a:spcPct val="165000"/>
              </a:lnSpc>
              <a:spcBef>
                <a:spcPts val="200"/>
              </a:spcBef>
              <a:buSzPct val="120000"/>
              <a:buFont typeface="Wingdings" pitchFamily="2" charset="2"/>
              <a:buChar char="§"/>
              <a:defRPr/>
            </a:pPr>
            <a:r>
              <a:rPr 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8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allottee</a:t>
            </a:r>
            <a:r>
              <a:rPr 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his family member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shall not own any house in Mumbai Metropolitan Region.</a:t>
            </a:r>
          </a:p>
          <a:p>
            <a:pPr marL="339725" indent="-339725" algn="just">
              <a:lnSpc>
                <a:spcPct val="165000"/>
              </a:lnSpc>
              <a:spcBef>
                <a:spcPts val="200"/>
              </a:spcBef>
              <a:buSzPct val="120000"/>
              <a:buFont typeface="Wingdings" pitchFamily="2" charset="2"/>
              <a:buChar char="§"/>
              <a:defRPr/>
            </a:pPr>
            <a:r>
              <a:rPr 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8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allottee</a:t>
            </a:r>
            <a:r>
              <a:rPr 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should be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Domicile of Maharashtra</a:t>
            </a:r>
            <a:r>
              <a:rPr 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339725" indent="-339725" algn="just">
              <a:lnSpc>
                <a:spcPct val="165000"/>
              </a:lnSpc>
              <a:spcBef>
                <a:spcPts val="200"/>
              </a:spcBef>
              <a:buSzPct val="120000"/>
              <a:buFont typeface="Wingdings" pitchFamily="2" charset="2"/>
              <a:buChar char="§"/>
              <a:defRPr/>
            </a:pPr>
            <a:r>
              <a:rPr 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allotment</a:t>
            </a:r>
            <a:r>
              <a:rPr 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shall be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made in the joint name of spouse, if married.</a:t>
            </a:r>
          </a:p>
          <a:p>
            <a:pPr marL="339725" indent="-339725" algn="just" eaLnBrk="1" fontAlgn="auto" hangingPunct="1">
              <a:lnSpc>
                <a:spcPct val="165000"/>
              </a:lnSpc>
              <a:spcBef>
                <a:spcPts val="200"/>
              </a:spcBef>
              <a:spcAft>
                <a:spcPts val="0"/>
              </a:spcAft>
              <a:buSzPct val="120000"/>
              <a:buNone/>
              <a:defRPr/>
            </a:pPr>
            <a:endParaRPr lang="en-US" sz="1800" b="0" dirty="0">
              <a:solidFill>
                <a:schemeClr val="tx1"/>
              </a:solidFill>
              <a:latin typeface="Gill Sans MT" pitchFamily="34" charset="0"/>
              <a:cs typeface="Arial" pitchFamily="34" charset="0"/>
            </a:endParaRPr>
          </a:p>
          <a:p>
            <a:pPr marL="339725" indent="-339725" algn="just">
              <a:lnSpc>
                <a:spcPct val="165000"/>
              </a:lnSpc>
              <a:spcBef>
                <a:spcPts val="200"/>
              </a:spcBef>
              <a:buSzPct val="120000"/>
              <a:buFont typeface="Wingdings" pitchFamily="2" charset="2"/>
              <a:buChar char="§"/>
              <a:defRPr/>
            </a:pPr>
            <a:r>
              <a:rPr lang="en-US" sz="18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GoM</a:t>
            </a:r>
            <a:r>
              <a:rPr 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formulated GRs for ULB areas and  Non ULB areas (which are designated as U1 and U2 in the Regional Plan of MMR) for implementing Rental Housing Schemes in MMR. </a:t>
            </a:r>
          </a:p>
        </p:txBody>
      </p:sp>
      <p:sp>
        <p:nvSpPr>
          <p:cNvPr id="11" name="Pentagon 10"/>
          <p:cNvSpPr/>
          <p:nvPr/>
        </p:nvSpPr>
        <p:spPr>
          <a:xfrm>
            <a:off x="228600" y="4495800"/>
            <a:ext cx="4495800" cy="5334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4391020"/>
            <a:ext cx="77724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Applicable</a:t>
            </a:r>
            <a:r>
              <a:rPr kumimoji="0" lang="en-US" sz="2400" b="1" i="0" u="sng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GRs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: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55DF3FA-F188-423E-9AF3-9F2DD4A92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0"/>
            <a:ext cx="7772400" cy="7143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b="1" u="sng" dirty="0">
                <a:solidFill>
                  <a:schemeClr val="bg1"/>
                </a:solidFill>
                <a:latin typeface="+mn-lt"/>
              </a:rPr>
              <a:t>About Rental Housing in MMR, Maharashtra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ED4B37F-1DE8-461E-856B-1F7BB5FEBAB3}"/>
              </a:ext>
            </a:extLst>
          </p:cNvPr>
          <p:cNvSpPr/>
          <p:nvPr/>
        </p:nvSpPr>
        <p:spPr>
          <a:xfrm>
            <a:off x="0" y="6446520"/>
            <a:ext cx="9144000" cy="41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16AF20D-6DED-4A50-B337-D8DC978CE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4" b="26437"/>
          <a:stretch/>
        </p:blipFill>
        <p:spPr>
          <a:xfrm>
            <a:off x="-16565" y="6446520"/>
            <a:ext cx="4114800" cy="411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entagon 25"/>
          <p:cNvSpPr/>
          <p:nvPr/>
        </p:nvSpPr>
        <p:spPr>
          <a:xfrm>
            <a:off x="76200" y="4724400"/>
            <a:ext cx="4953000" cy="6858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Rectangle 19"/>
          <p:cNvSpPr/>
          <p:nvPr/>
        </p:nvSpPr>
        <p:spPr>
          <a:xfrm>
            <a:off x="2895600" y="5715000"/>
            <a:ext cx="18288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7696200" y="4876800"/>
            <a:ext cx="14478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Pentagon 5"/>
          <p:cNvSpPr/>
          <p:nvPr/>
        </p:nvSpPr>
        <p:spPr>
          <a:xfrm>
            <a:off x="76200" y="76200"/>
            <a:ext cx="8077200" cy="609600"/>
          </a:xfrm>
          <a:prstGeom prst="homePlate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315191"/>
              </p:ext>
            </p:extLst>
          </p:nvPr>
        </p:nvGraphicFramePr>
        <p:xfrm>
          <a:off x="76200" y="1447800"/>
          <a:ext cx="8991600" cy="3217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11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74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801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0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SI. No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marL="0" marR="0" indent="63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Area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Model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Total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FSI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FSI for Rental Housing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FSI for Developer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849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1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/>
                </a:tc>
                <a:tc>
                  <a:txBody>
                    <a:bodyPr/>
                    <a:lstStyle/>
                    <a:p>
                      <a:pPr marL="9525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ULB and SPA areas where development is to be undertaken by land-owner or an agency approved by MMRDA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Model-  1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3.0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3.00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/>
                </a:tc>
                <a:tc>
                  <a:txBody>
                    <a:bodyPr/>
                    <a:lstStyle/>
                    <a:p>
                      <a:pPr marL="273050" marR="0" lvl="0" indent="-177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3050" algn="l"/>
                        </a:tabLst>
                      </a:pPr>
                      <a:r>
                        <a:rPr lang="en-US" sz="1400" kern="1200" dirty="0"/>
                        <a:t>Land TDR equivalent to plot area +</a:t>
                      </a:r>
                    </a:p>
                    <a:p>
                      <a:pPr marL="273050" marR="0" lvl="0" indent="-177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3050" algn="l"/>
                        </a:tabLst>
                      </a:pPr>
                      <a:r>
                        <a:rPr lang="en-US" sz="1400" kern="1200" dirty="0"/>
                        <a:t>Construction TDR of 1.33 X 3.00 FSI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2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/>
                </a:tc>
                <a:tc>
                  <a:txBody>
                    <a:bodyPr/>
                    <a:lstStyle/>
                    <a:p>
                      <a:pPr marL="9525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ULB and SPA areas where development is to be undertaken by land-owner or an agency approved by MMRDA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Model-2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4.0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1.00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/>
                </a:tc>
                <a:tc>
                  <a:txBody>
                    <a:bodyPr/>
                    <a:lstStyle/>
                    <a:p>
                      <a:pPr marL="273050" marR="0" lvl="0" indent="-17780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3050" algn="l"/>
                        </a:tabLst>
                      </a:pPr>
                      <a:r>
                        <a:rPr lang="en-US" sz="1400" kern="1200" dirty="0"/>
                        <a:t>3.00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3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/>
                </a:tc>
                <a:tc>
                  <a:txBody>
                    <a:bodyPr/>
                    <a:lstStyle/>
                    <a:p>
                      <a:pPr marL="9525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Non ULB areas designated as </a:t>
                      </a:r>
                      <a:r>
                        <a:rPr lang="en-US" sz="1400" kern="1200" dirty="0" err="1"/>
                        <a:t>Urbanisable</a:t>
                      </a:r>
                      <a:r>
                        <a:rPr lang="en-US" sz="1400" kern="1200" dirty="0"/>
                        <a:t> Zone-1 (U1) and Urbanisable Zone-2 (U2) in the Regional Plan within MMR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Model-2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4.0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1.00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/>
                </a:tc>
                <a:tc>
                  <a:txBody>
                    <a:bodyPr/>
                    <a:lstStyle/>
                    <a:p>
                      <a:pPr marL="273050" marR="0" lvl="0" indent="-17780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3050" algn="l"/>
                        </a:tabLst>
                      </a:pPr>
                      <a:r>
                        <a:rPr lang="en-US" sz="1400" kern="1200" dirty="0"/>
                        <a:t>3.00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4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/>
                </a:tc>
                <a:tc>
                  <a:txBody>
                    <a:bodyPr/>
                    <a:lstStyle/>
                    <a:p>
                      <a:pPr marL="9525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Construction of Rental Housing on any land vested with MMRDA in MMR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Model-3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4.0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3.00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/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5250" algn="l"/>
                        </a:tabLst>
                      </a:pPr>
                      <a:r>
                        <a:rPr lang="en-US" sz="1400" kern="1200" dirty="0"/>
                        <a:t>1.00  free-sale/ commercial (to be  developed by MMRDA)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18415" marB="1841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0"/>
            <a:ext cx="7772400" cy="7143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b="1" u="sng" dirty="0">
                <a:solidFill>
                  <a:schemeClr val="bg1"/>
                </a:solidFill>
                <a:latin typeface="+mn-lt"/>
              </a:rPr>
              <a:t>Options for development</a:t>
            </a:r>
          </a:p>
        </p:txBody>
      </p:sp>
      <p:grpSp>
        <p:nvGrpSpPr>
          <p:cNvPr id="3" name="Group 17"/>
          <p:cNvGrpSpPr/>
          <p:nvPr/>
        </p:nvGrpSpPr>
        <p:grpSpPr>
          <a:xfrm>
            <a:off x="2895600" y="4876800"/>
            <a:ext cx="6248400" cy="1905000"/>
            <a:chOff x="2895600" y="4876800"/>
            <a:chExt cx="6248400" cy="1905000"/>
          </a:xfrm>
        </p:grpSpPr>
        <p:sp>
          <p:nvSpPr>
            <p:cNvPr id="8" name="Rectangle 7"/>
            <p:cNvSpPr/>
            <p:nvPr/>
          </p:nvSpPr>
          <p:spPr>
            <a:xfrm>
              <a:off x="5029200" y="4928119"/>
              <a:ext cx="2347913" cy="185368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72202" y="4928119"/>
              <a:ext cx="1202631" cy="9494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5181603" y="6342165"/>
              <a:ext cx="228599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1" dirty="0">
                  <a:solidFill>
                    <a:schemeClr val="bg1"/>
                  </a:solidFill>
                </a:rPr>
                <a:t>Free Sale Component</a:t>
              </a:r>
            </a:p>
          </p:txBody>
        </p:sp>
        <p:sp>
          <p:nvSpPr>
            <p:cNvPr id="11" name="TextBox 16"/>
            <p:cNvSpPr txBox="1">
              <a:spLocks noChangeArrowheads="1"/>
            </p:cNvSpPr>
            <p:nvPr/>
          </p:nvSpPr>
          <p:spPr bwMode="auto">
            <a:xfrm>
              <a:off x="6191254" y="5004319"/>
              <a:ext cx="127634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1" dirty="0"/>
                <a:t>Rental Component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7620000" y="4876800"/>
              <a:ext cx="15240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1200" dirty="0"/>
                <a:t>25% Land with Rental Housing Units of </a:t>
              </a:r>
              <a:r>
                <a:rPr lang="en-US" sz="1200" b="1" dirty="0">
                  <a:solidFill>
                    <a:srgbClr val="FF0000"/>
                  </a:solidFill>
                </a:rPr>
                <a:t>1 FSI of net plot area.</a:t>
              </a:r>
            </a:p>
            <a:p>
              <a:pPr algn="just"/>
              <a:r>
                <a:rPr lang="en-US" sz="1200" dirty="0"/>
                <a:t>To be handed over to MMRDA Free of cost</a:t>
              </a:r>
            </a:p>
          </p:txBody>
        </p:sp>
        <p:sp>
          <p:nvSpPr>
            <p:cNvPr id="14" name="Striped Right Arrow 13"/>
            <p:cNvSpPr/>
            <p:nvPr/>
          </p:nvSpPr>
          <p:spPr>
            <a:xfrm>
              <a:off x="7010400" y="5029200"/>
              <a:ext cx="609600" cy="228600"/>
            </a:xfrm>
            <a:prstGeom prst="stripedRightArrow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8"/>
            <p:cNvSpPr txBox="1">
              <a:spLocks noChangeArrowheads="1"/>
            </p:cNvSpPr>
            <p:nvPr/>
          </p:nvSpPr>
          <p:spPr bwMode="auto">
            <a:xfrm>
              <a:off x="2895600" y="5715000"/>
              <a:ext cx="1828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sz="1200" dirty="0"/>
                <a:t>75% Land Retainable with Developer for Free sale in Open Market with </a:t>
              </a:r>
              <a:r>
                <a:rPr lang="en-US" sz="1200" b="1" dirty="0">
                  <a:solidFill>
                    <a:srgbClr val="FF0000"/>
                  </a:solidFill>
                </a:rPr>
                <a:t>3 FSI of net plot area.</a:t>
              </a:r>
            </a:p>
          </p:txBody>
        </p:sp>
        <p:sp>
          <p:nvSpPr>
            <p:cNvPr id="16" name="Striped Right Arrow 15"/>
            <p:cNvSpPr/>
            <p:nvPr/>
          </p:nvSpPr>
          <p:spPr>
            <a:xfrm rot="10800000">
              <a:off x="4724401" y="6096000"/>
              <a:ext cx="609600" cy="228600"/>
            </a:xfrm>
            <a:prstGeom prst="stripedRightArrow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76200" y="5410200"/>
            <a:ext cx="2667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Net Plot Area (After deduction of DP/RP road, other reservations etc) is considered for Calculation of 4 FSI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" y="660737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Rental Housing scheme grants additional</a:t>
            </a:r>
            <a:r>
              <a:rPr lang="en-US" b="1" dirty="0"/>
              <a:t> </a:t>
            </a:r>
            <a:r>
              <a:rPr lang="en-US" sz="2000" b="1" dirty="0"/>
              <a:t>FSI</a:t>
            </a:r>
            <a:r>
              <a:rPr lang="en-US" sz="2400" b="1" dirty="0"/>
              <a:t> </a:t>
            </a:r>
            <a:r>
              <a:rPr lang="en-US" dirty="0"/>
              <a:t>or </a:t>
            </a:r>
            <a:r>
              <a:rPr lang="en-US" sz="2000" b="1" dirty="0"/>
              <a:t>TDR</a:t>
            </a:r>
            <a:r>
              <a:rPr lang="en-US" dirty="0"/>
              <a:t> as incentives to the owner / developer with the following 4 options: </a:t>
            </a:r>
          </a:p>
          <a:p>
            <a:endParaRPr lang="en-IN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6200" y="4724400"/>
            <a:ext cx="77724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All the Proposals received under 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 2 &amp; 3 only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>
            <a:off x="5943600" y="6400800"/>
            <a:ext cx="3200400" cy="4572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Pentagon 12"/>
          <p:cNvSpPr/>
          <p:nvPr/>
        </p:nvSpPr>
        <p:spPr>
          <a:xfrm>
            <a:off x="5867400" y="3352800"/>
            <a:ext cx="3200400" cy="4572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-16565" y="4710555"/>
            <a:ext cx="5715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Charges levied 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@ Rs. 1000, 500 and 250 per Sq. m.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- over and above normal permissible FSI 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- Mumbai, ULBs/SPA areas and non ULB areas respectively</a:t>
            </a:r>
          </a:p>
          <a:p>
            <a:pPr marL="355600" indent="-3556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Out of the total infrastructure charges collected in ULB, 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90% of the same is transferred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to concerned ULBs for provision of infrastructure.</a:t>
            </a:r>
          </a:p>
        </p:txBody>
      </p:sp>
      <p:sp>
        <p:nvSpPr>
          <p:cNvPr id="4" name="Pentagon 3"/>
          <p:cNvSpPr/>
          <p:nvPr/>
        </p:nvSpPr>
        <p:spPr>
          <a:xfrm>
            <a:off x="76200" y="76200"/>
            <a:ext cx="8077200" cy="609600"/>
          </a:xfrm>
          <a:prstGeom prst="homePlate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7772400" cy="714380"/>
          </a:xfrm>
        </p:spPr>
        <p:txBody>
          <a:bodyPr>
            <a:normAutofit/>
          </a:bodyPr>
          <a:lstStyle/>
          <a:p>
            <a:pPr algn="l"/>
            <a:r>
              <a:rPr lang="en-US" sz="2800" b="1" u="sng" dirty="0">
                <a:solidFill>
                  <a:schemeClr val="bg1"/>
                </a:solidFill>
                <a:latin typeface="+mn-lt"/>
              </a:rPr>
              <a:t>Rental Housing Scheme, MMR – 2008  </a:t>
            </a:r>
          </a:p>
        </p:txBody>
      </p:sp>
      <p:pic>
        <p:nvPicPr>
          <p:cNvPr id="7" name="Picture 14" descr="UNIT PLAN"/>
          <p:cNvPicPr>
            <a:picLocks noChangeAspect="1" noChangeArrowheads="1"/>
          </p:cNvPicPr>
          <p:nvPr/>
        </p:nvPicPr>
        <p:blipFill>
          <a:blip r:embed="rId2"/>
          <a:srcRect l="52400"/>
          <a:stretch>
            <a:fillRect/>
          </a:stretch>
        </p:blipFill>
        <p:spPr bwMode="auto">
          <a:xfrm>
            <a:off x="6629400" y="838199"/>
            <a:ext cx="1752600" cy="2388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 l="37778" t="28667" r="23889" b="23333"/>
          <a:stretch>
            <a:fillRect/>
          </a:stretch>
        </p:blipFill>
        <p:spPr bwMode="auto">
          <a:xfrm>
            <a:off x="6248400" y="4038600"/>
            <a:ext cx="2667000" cy="2087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172200" y="3352800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u="sng" dirty="0"/>
              <a:t>160 </a:t>
            </a:r>
            <a:r>
              <a:rPr lang="en-IN" sz="2200" b="1" u="sng" dirty="0" err="1"/>
              <a:t>Sq.ft</a:t>
            </a:r>
            <a:r>
              <a:rPr lang="en-IN" sz="2200" b="1" u="sng" dirty="0"/>
              <a:t> tenement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9092" y="6400800"/>
            <a:ext cx="2620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u="sng" dirty="0"/>
              <a:t>320 </a:t>
            </a:r>
            <a:r>
              <a:rPr lang="en-IN" sz="2200" b="1" u="sng" dirty="0" err="1"/>
              <a:t>Sq.ft</a:t>
            </a:r>
            <a:r>
              <a:rPr lang="en-IN" sz="2200" b="1" u="sng" dirty="0"/>
              <a:t> tenement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0" y="715025"/>
            <a:ext cx="5867400" cy="3323575"/>
          </a:xfrm>
          <a:noFill/>
        </p:spPr>
        <p:txBody>
          <a:bodyPr>
            <a:noAutofit/>
          </a:bodyPr>
          <a:lstStyle/>
          <a:p>
            <a:pPr marL="355600" indent="-3556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4 FSI : 1 for Rental and 3 for Free Sale</a:t>
            </a:r>
          </a:p>
          <a:p>
            <a:pPr marL="355600" indent="-3556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Min. plot size : 500, 1000 and 10,000 Sq. m. in Greater Mumbai, other ULBs / SPA areas &amp; Non ULB areas (U1-U2) areas respectively</a:t>
            </a:r>
          </a:p>
          <a:p>
            <a:pPr marL="355600" indent="-3556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MMRDA to get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25%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of land and rental tenements thereon free-of-cost</a:t>
            </a:r>
          </a:p>
          <a:p>
            <a:pPr marL="355600" indent="-3556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160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sqft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 and as subsequently decided by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GoM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320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sqft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carpet area tenements required to be constructed.</a:t>
            </a:r>
          </a:p>
          <a:p>
            <a:pPr marL="355600" lvl="0" indent="-3556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Upto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15% of built up area permitted for commercial use </a:t>
            </a:r>
          </a:p>
        </p:txBody>
      </p:sp>
      <p:sp>
        <p:nvSpPr>
          <p:cNvPr id="16" name="Pentagon 15"/>
          <p:cNvSpPr/>
          <p:nvPr/>
        </p:nvSpPr>
        <p:spPr>
          <a:xfrm>
            <a:off x="152400" y="4067825"/>
            <a:ext cx="3657600" cy="5334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4144025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ill Sans MT" pitchFamily="34" charset="0"/>
                <a:cs typeface="Arial" pitchFamily="34" charset="0"/>
              </a:rPr>
              <a:t>Infrastructure  Charges</a:t>
            </a:r>
            <a:endParaRPr lang="en-IN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E8898E9-1F29-4D5C-81C9-18F1ACC8C15E}"/>
              </a:ext>
            </a:extLst>
          </p:cNvPr>
          <p:cNvSpPr/>
          <p:nvPr/>
        </p:nvSpPr>
        <p:spPr>
          <a:xfrm>
            <a:off x="0" y="6446520"/>
            <a:ext cx="9144000" cy="41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58233F3-14DA-4CB2-89B5-03031B0A2C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4" b="26437"/>
          <a:stretch/>
        </p:blipFill>
        <p:spPr>
          <a:xfrm>
            <a:off x="-16565" y="6446520"/>
            <a:ext cx="4114800" cy="41148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FB7CC31-2C98-4116-A0B6-9F67C3915C1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Pentagon 20"/>
          <p:cNvSpPr/>
          <p:nvPr/>
        </p:nvSpPr>
        <p:spPr>
          <a:xfrm>
            <a:off x="0" y="2895600"/>
            <a:ext cx="3657600" cy="5334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4" name="Picture 3" descr="Picture1"/>
          <p:cNvPicPr>
            <a:picLocks noChangeAspect="1" noChangeArrowheads="1"/>
          </p:cNvPicPr>
          <p:nvPr/>
        </p:nvPicPr>
        <p:blipFill rotWithShape="1">
          <a:blip r:embed="rId4"/>
          <a:srcRect l="1239" t="12309" r="15656" b="12172"/>
          <a:stretch/>
        </p:blipFill>
        <p:spPr bwMode="auto">
          <a:xfrm>
            <a:off x="3962400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4568651" y="1676400"/>
            <a:ext cx="2667000" cy="3048000"/>
            <a:chOff x="838200" y="1676400"/>
            <a:chExt cx="2667000" cy="3048000"/>
          </a:xfrm>
        </p:grpSpPr>
        <p:sp>
          <p:nvSpPr>
            <p:cNvPr id="16" name="Oval 15"/>
            <p:cNvSpPr/>
            <p:nvPr/>
          </p:nvSpPr>
          <p:spPr>
            <a:xfrm>
              <a:off x="838200" y="1676400"/>
              <a:ext cx="762000" cy="762000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/>
            <p:cNvSpPr/>
            <p:nvPr/>
          </p:nvSpPr>
          <p:spPr>
            <a:xfrm>
              <a:off x="1524000" y="2057400"/>
              <a:ext cx="762000" cy="762000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Oval 17"/>
            <p:cNvSpPr/>
            <p:nvPr/>
          </p:nvSpPr>
          <p:spPr>
            <a:xfrm>
              <a:off x="2286000" y="2971800"/>
              <a:ext cx="762000" cy="762000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Oval 18"/>
            <p:cNvSpPr/>
            <p:nvPr/>
          </p:nvSpPr>
          <p:spPr>
            <a:xfrm>
              <a:off x="2743200" y="3962400"/>
              <a:ext cx="762000" cy="762000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" name="Pentagon 5"/>
          <p:cNvSpPr/>
          <p:nvPr/>
        </p:nvSpPr>
        <p:spPr>
          <a:xfrm>
            <a:off x="76200" y="76200"/>
            <a:ext cx="8077200" cy="609600"/>
          </a:xfrm>
          <a:prstGeom prst="homePlate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u="sng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Status of Rental Housing Schemes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762000"/>
            <a:ext cx="37338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rPr>
              <a:t>Location Clearance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granted to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rPr>
              <a:t>47 proposals at various locations in MMR which will generate about total 64190 tenements  and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rPr>
              <a:t>867 shops of both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rPr>
              <a:t> 160/320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rPr>
              <a:t>sq.ft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rPr>
              <a:t> carpet area.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819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a typeface="Arial Unicode MS" pitchFamily="34" charset="-128"/>
                <a:cs typeface="Arial" pitchFamily="34" charset="0"/>
              </a:rPr>
              <a:t>Most of the schemes are located in 4 major clusters:</a:t>
            </a:r>
            <a:endParaRPr lang="en-I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7377" y="3465443"/>
            <a:ext cx="3503526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dirty="0">
                <a:ea typeface="Arial Unicode MS" pitchFamily="34" charset="-128"/>
                <a:cs typeface="Arial" pitchFamily="34" charset="0"/>
              </a:rPr>
              <a:t>Thane (15), Mira </a:t>
            </a:r>
            <a:r>
              <a:rPr lang="en-US" sz="1600" b="1" dirty="0" err="1">
                <a:ea typeface="Arial Unicode MS" pitchFamily="34" charset="-128"/>
                <a:cs typeface="Arial" pitchFamily="34" charset="0"/>
              </a:rPr>
              <a:t>Bhainder</a:t>
            </a:r>
            <a:r>
              <a:rPr lang="en-US" sz="1600" b="1" dirty="0">
                <a:ea typeface="Arial Unicode MS" pitchFamily="34" charset="-128"/>
                <a:cs typeface="Arial" pitchFamily="34" charset="0"/>
              </a:rPr>
              <a:t> (13), </a:t>
            </a:r>
            <a:r>
              <a:rPr lang="en-US" sz="1600" b="1" dirty="0" err="1">
                <a:ea typeface="Arial Unicode MS" pitchFamily="34" charset="-128"/>
                <a:cs typeface="Arial" pitchFamily="34" charset="0"/>
              </a:rPr>
              <a:t>Panvel</a:t>
            </a:r>
            <a:r>
              <a:rPr lang="en-US" sz="1600" b="1" dirty="0">
                <a:ea typeface="Arial Unicode MS" pitchFamily="34" charset="-128"/>
                <a:cs typeface="Arial" pitchFamily="34" charset="0"/>
              </a:rPr>
              <a:t> (5), </a:t>
            </a:r>
            <a:r>
              <a:rPr lang="en-US" sz="1600" b="1" dirty="0" err="1">
                <a:ea typeface="Arial Unicode MS" pitchFamily="34" charset="-128"/>
                <a:cs typeface="Arial" pitchFamily="34" charset="0"/>
              </a:rPr>
              <a:t>Palaspe</a:t>
            </a:r>
            <a:r>
              <a:rPr lang="en-US" sz="1600" b="1" dirty="0">
                <a:ea typeface="Arial Unicode MS" pitchFamily="34" charset="-128"/>
                <a:cs typeface="Arial" pitchFamily="34" charset="0"/>
              </a:rPr>
              <a:t> (6)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0" y="4495800"/>
            <a:ext cx="9144000" cy="8382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Pentagon 3"/>
          <p:cNvSpPr/>
          <p:nvPr/>
        </p:nvSpPr>
        <p:spPr>
          <a:xfrm>
            <a:off x="76200" y="76200"/>
            <a:ext cx="8534400" cy="609600"/>
          </a:xfrm>
          <a:prstGeom prst="homePlate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u="sng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Allotment switch – from Rental to Transit / Permanent allotment</a:t>
            </a: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52400" y="1053167"/>
            <a:ext cx="86868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While the Rental Housing Scheme were being implemented, there were demand for houses from various quarters.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dirty="0"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PAPs of ULBs and MMRDA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900" dirty="0">
              <a:ea typeface="Arial Unicode MS" pitchFamily="34" charset="-128"/>
              <a:cs typeface="Arial Unicode MS" pitchFamily="34" charset="-128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Textile Mill workers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sz="900" dirty="0">
              <a:ea typeface="Arial Unicode MS" pitchFamily="34" charset="-128"/>
              <a:cs typeface="Arial Unicode MS" pitchFamily="34" charset="-128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Police Department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sz="900" dirty="0"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Class III and IV employees of other Govt. and MMRDA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900" dirty="0"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Other Central and State Housing Schemes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4958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ea typeface="Arial Unicode MS" pitchFamily="34" charset="-128"/>
                <a:cs typeface="Arial Unicode MS" pitchFamily="34" charset="-128"/>
              </a:rPr>
              <a:t>In light of above, </a:t>
            </a:r>
            <a:r>
              <a:rPr lang="en-US" sz="2000" b="1" dirty="0" err="1">
                <a:ea typeface="Arial Unicode MS" pitchFamily="34" charset="-128"/>
                <a:cs typeface="Arial Unicode MS" pitchFamily="34" charset="-128"/>
              </a:rPr>
              <a:t>GoM</a:t>
            </a:r>
            <a:r>
              <a:rPr lang="en-US" sz="2000" b="1" dirty="0">
                <a:ea typeface="Arial Unicode MS" pitchFamily="34" charset="-128"/>
                <a:cs typeface="Arial Unicode MS" pitchFamily="34" charset="-128"/>
              </a:rPr>
              <a:t> and MMRDA have formulated a policy for allotment of  tenements  from ULBs and  non ULB areas of MMR for the same</a:t>
            </a:r>
          </a:p>
          <a:p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78CCDDD-37DA-4FFD-B1B0-46989DB2C63E}"/>
              </a:ext>
            </a:extLst>
          </p:cNvPr>
          <p:cNvSpPr/>
          <p:nvPr/>
        </p:nvSpPr>
        <p:spPr>
          <a:xfrm>
            <a:off x="0" y="6446520"/>
            <a:ext cx="9144000" cy="41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D5B6676-4298-4E91-AB65-2D4115BEE8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4" b="26437"/>
          <a:stretch/>
        </p:blipFill>
        <p:spPr>
          <a:xfrm>
            <a:off x="-16565" y="6446520"/>
            <a:ext cx="4114800" cy="411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entagon 16"/>
          <p:cNvSpPr/>
          <p:nvPr/>
        </p:nvSpPr>
        <p:spPr>
          <a:xfrm>
            <a:off x="76200" y="4648200"/>
            <a:ext cx="4495800" cy="5334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Pentagon 7"/>
          <p:cNvSpPr/>
          <p:nvPr/>
        </p:nvSpPr>
        <p:spPr>
          <a:xfrm>
            <a:off x="76200" y="838200"/>
            <a:ext cx="9067800" cy="5334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Pentagon 5"/>
          <p:cNvSpPr/>
          <p:nvPr/>
        </p:nvSpPr>
        <p:spPr>
          <a:xfrm>
            <a:off x="76200" y="76200"/>
            <a:ext cx="8077200" cy="609600"/>
          </a:xfrm>
          <a:prstGeom prst="homePlate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76200" y="0"/>
            <a:ext cx="7391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2800" b="1" u="sng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Allotment Policy in ULBs &amp; Non ULB areas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-228600" y="762000"/>
            <a:ext cx="9372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8038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ea typeface="Arial Unicode MS" pitchFamily="34" charset="-128"/>
                <a:cs typeface="Arial Unicode MS" pitchFamily="34" charset="-128"/>
              </a:rPr>
              <a:t>Present policy  for allotment of tenements as </a:t>
            </a:r>
            <a:r>
              <a:rPr lang="en-US" sz="2400" b="1" dirty="0">
                <a:ea typeface="Arial Unicode MS" pitchFamily="34" charset="-128"/>
                <a:cs typeface="Arial Unicode MS" pitchFamily="34" charset="-128"/>
              </a:rPr>
              <a:t>per</a:t>
            </a:r>
            <a:r>
              <a:rPr lang="en-US" sz="2000" b="1" dirty="0">
                <a:ea typeface="Arial Unicode MS" pitchFamily="34" charset="-128"/>
                <a:cs typeface="Arial Unicode MS" pitchFamily="34" charset="-128"/>
              </a:rPr>
              <a:t> various GRs and </a:t>
            </a:r>
            <a:r>
              <a:rPr lang="en-US" sz="2000" b="1" dirty="0" err="1">
                <a:ea typeface="Arial Unicode MS" pitchFamily="34" charset="-128"/>
                <a:cs typeface="Arial Unicode MS" pitchFamily="34" charset="-128"/>
              </a:rPr>
              <a:t>GoM</a:t>
            </a:r>
            <a:r>
              <a:rPr lang="en-US" sz="2000" b="1" dirty="0">
                <a:ea typeface="Arial Unicode MS" pitchFamily="34" charset="-128"/>
                <a:cs typeface="Arial Unicode MS" pitchFamily="34" charset="-128"/>
              </a:rPr>
              <a:t> letters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ULBs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  - 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50%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tenements 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for transit accommodation for PAPs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Non ULB areas - 50%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tenements 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for mill workers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76200" y="2209800"/>
            <a:ext cx="8001000" cy="5334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226689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ea typeface="Arial Unicode MS" pitchFamily="34" charset="-128"/>
                <a:cs typeface="Arial Unicode MS" pitchFamily="34" charset="-128"/>
              </a:rPr>
              <a:t>Policy for remaining 50% tenements from both ULBs and Non ULB areas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28630"/>
              </p:ext>
            </p:extLst>
          </p:nvPr>
        </p:nvGraphicFramePr>
        <p:xfrm>
          <a:off x="76200" y="2819400"/>
          <a:ext cx="8077200" cy="1691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74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0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SI. No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marL="0" marR="0" indent="63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Details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% calculated  on remaining 50% of tenements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18415" marR="18415" marT="18415" marB="1841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202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1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18415" marR="18415" marT="18415" marB="18415"/>
                </a:tc>
                <a:tc>
                  <a:txBody>
                    <a:bodyPr/>
                    <a:lstStyle/>
                    <a:p>
                      <a:pPr marL="9525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/>
                        <a:t>MMRDA’s Class III and IV employees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18415" marR="18415" marT="18415" marB="18415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/>
                        <a:t>3%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18415" marR="18415" marT="18415" marB="1841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2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18415" marR="18415" marT="18415" marB="18415"/>
                </a:tc>
                <a:tc>
                  <a:txBody>
                    <a:bodyPr/>
                    <a:lstStyle/>
                    <a:p>
                      <a:pPr marL="952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PAPs of MMRDA / ULBs  as per the priority that may be decided by MMRDA</a:t>
                      </a:r>
                    </a:p>
                    <a:p>
                      <a:pPr marL="9525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18415" marR="18415" marT="18415" marB="184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97%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18415" marR="18415" marT="18415" marB="1841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6200" y="47244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ea typeface="Arial Unicode MS" pitchFamily="34" charset="-128"/>
                <a:cs typeface="Arial Unicode MS" pitchFamily="34" charset="-128"/>
              </a:rPr>
              <a:t>Allotment policy of shops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228600" y="5257800"/>
            <a:ext cx="76200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ct val="20000"/>
              </a:spcBef>
              <a:defRPr/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- shall be 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utilized for MMRDA’s PAPs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- to 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ULBs on demand as per rates of ASR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Balance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shops to 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be sold in market by tender </a:t>
            </a:r>
          </a:p>
          <a:p>
            <a:endParaRPr lang="en-I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562E1FF-26E7-43CD-B1F1-3E866B5C00D0}"/>
              </a:ext>
            </a:extLst>
          </p:cNvPr>
          <p:cNvSpPr/>
          <p:nvPr/>
        </p:nvSpPr>
        <p:spPr>
          <a:xfrm>
            <a:off x="0" y="6446520"/>
            <a:ext cx="9144000" cy="41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05D92E9-2DAD-49F5-BBFD-5AC7B9703B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4" b="26437"/>
          <a:stretch/>
        </p:blipFill>
        <p:spPr>
          <a:xfrm>
            <a:off x="-16565" y="6446520"/>
            <a:ext cx="4114800" cy="4114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76200" y="76200"/>
            <a:ext cx="8534400" cy="609600"/>
          </a:xfrm>
          <a:prstGeom prst="homePlate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u="sng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10600" cy="6397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IN" sz="2800" b="1" u="sng" dirty="0">
                <a:solidFill>
                  <a:schemeClr val="bg1"/>
                </a:solidFill>
                <a:latin typeface="+mn-lt"/>
              </a:rPr>
              <a:t>Procedure followed for granting approvals / implementing RHS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38200"/>
            <a:ext cx="8763000" cy="4800600"/>
          </a:xfrm>
        </p:spPr>
        <p:txBody>
          <a:bodyPr>
            <a:noAutofit/>
          </a:bodyPr>
          <a:lstStyle/>
          <a:p>
            <a:pPr lvl="0" algn="just"/>
            <a:r>
              <a:rPr lang="en-IN" sz="1800" b="0" dirty="0">
                <a:solidFill>
                  <a:schemeClr val="tx1"/>
                </a:solidFill>
                <a:latin typeface="+mn-lt"/>
              </a:rPr>
              <a:t>MMRDA grants </a:t>
            </a:r>
            <a:r>
              <a:rPr lang="en-IN" sz="1800" dirty="0">
                <a:solidFill>
                  <a:schemeClr val="tx1"/>
                </a:solidFill>
                <a:latin typeface="+mn-lt"/>
              </a:rPr>
              <a:t>Location Clearance </a:t>
            </a:r>
            <a:r>
              <a:rPr lang="en-IN" sz="1800" b="0" dirty="0">
                <a:solidFill>
                  <a:schemeClr val="tx1"/>
                </a:solidFill>
                <a:latin typeface="+mn-lt"/>
              </a:rPr>
              <a:t>and approves </a:t>
            </a:r>
            <a:r>
              <a:rPr lang="en-IN" sz="1800" dirty="0">
                <a:solidFill>
                  <a:schemeClr val="tx1"/>
                </a:solidFill>
                <a:latin typeface="+mn-lt"/>
              </a:rPr>
              <a:t>schematic layout </a:t>
            </a:r>
            <a:r>
              <a:rPr lang="en-IN" sz="1800" b="0" dirty="0">
                <a:solidFill>
                  <a:schemeClr val="tx1"/>
                </a:solidFill>
                <a:latin typeface="+mn-lt"/>
              </a:rPr>
              <a:t>of Rental Component and then concerned Planning Authorities issues the </a:t>
            </a:r>
            <a:r>
              <a:rPr lang="en-IN" sz="1800" dirty="0">
                <a:solidFill>
                  <a:schemeClr val="tx1"/>
                </a:solidFill>
                <a:latin typeface="+mn-lt"/>
              </a:rPr>
              <a:t>Commencement Certificate (CC)/Occupation Certificate (OC) based on the NOC for CC and OC granted by MMRDA .</a:t>
            </a:r>
          </a:p>
          <a:p>
            <a:pPr algn="just"/>
            <a:endParaRPr lang="en-IN" sz="1800" b="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IN" sz="1800" b="0" dirty="0">
                <a:solidFill>
                  <a:schemeClr val="tx1"/>
                </a:solidFill>
                <a:latin typeface="+mn-lt"/>
              </a:rPr>
              <a:t>MMRDA suggests </a:t>
            </a:r>
            <a:r>
              <a:rPr lang="en-IN" sz="1800" dirty="0">
                <a:solidFill>
                  <a:schemeClr val="tx1"/>
                </a:solidFill>
                <a:latin typeface="+mn-lt"/>
              </a:rPr>
              <a:t>building profile, no. of buildings, max. floors in each building  </a:t>
            </a:r>
            <a:r>
              <a:rPr lang="en-IN" sz="1800" b="0" dirty="0">
                <a:solidFill>
                  <a:schemeClr val="tx1"/>
                </a:solidFill>
                <a:latin typeface="+mn-lt"/>
              </a:rPr>
              <a:t>etc. for Rental component buildings and approves the Layout considering </a:t>
            </a:r>
            <a:r>
              <a:rPr lang="en-IN" sz="1800" dirty="0">
                <a:solidFill>
                  <a:schemeClr val="tx1"/>
                </a:solidFill>
                <a:latin typeface="+mn-lt"/>
              </a:rPr>
              <a:t>maximum open spaces in the layout and light and ventilation as well for RH Buildings.</a:t>
            </a:r>
          </a:p>
          <a:p>
            <a:pPr algn="just">
              <a:buNone/>
            </a:pPr>
            <a:r>
              <a:rPr lang="en-IN" sz="1800" b="0" dirty="0">
                <a:solidFill>
                  <a:schemeClr val="tx1"/>
                </a:solidFill>
                <a:latin typeface="+mn-lt"/>
              </a:rPr>
              <a:t> </a:t>
            </a:r>
          </a:p>
          <a:p>
            <a:pPr algn="just"/>
            <a:r>
              <a:rPr lang="en-IN" sz="1800" b="0" dirty="0">
                <a:solidFill>
                  <a:schemeClr val="tx1"/>
                </a:solidFill>
                <a:latin typeface="+mn-lt"/>
              </a:rPr>
              <a:t> MMRDA has </a:t>
            </a:r>
            <a:r>
              <a:rPr lang="en-IN" sz="1800" dirty="0">
                <a:solidFill>
                  <a:schemeClr val="tx1"/>
                </a:solidFill>
                <a:latin typeface="+mn-lt"/>
              </a:rPr>
              <a:t>finalised the specifications along with Make</a:t>
            </a:r>
            <a:r>
              <a:rPr lang="en-IN" sz="1800" b="0" dirty="0">
                <a:solidFill>
                  <a:schemeClr val="tx1"/>
                </a:solidFill>
                <a:latin typeface="+mn-lt"/>
              </a:rPr>
              <a:t> for finishing items such as Electrical, Sanitary Fitting, Building Material, Fixtures etc. and also grants approvals for</a:t>
            </a:r>
            <a:r>
              <a:rPr lang="en-IN" sz="1800" dirty="0">
                <a:solidFill>
                  <a:schemeClr val="tx1"/>
                </a:solidFill>
                <a:latin typeface="+mn-lt"/>
              </a:rPr>
              <a:t> Sample flat, internal and external Colour Scheme</a:t>
            </a:r>
            <a:r>
              <a:rPr lang="en-IN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IN" sz="1800" dirty="0">
                <a:solidFill>
                  <a:schemeClr val="tx1"/>
                </a:solidFill>
                <a:latin typeface="+mn-lt"/>
              </a:rPr>
              <a:t>to get the best quality Rental tenements.</a:t>
            </a:r>
          </a:p>
          <a:p>
            <a:pPr algn="just"/>
            <a:endParaRPr lang="en-IN" sz="18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IN" sz="1800" dirty="0">
                <a:solidFill>
                  <a:schemeClr val="tx1"/>
                </a:solidFill>
                <a:latin typeface="+mn-lt"/>
              </a:rPr>
              <a:t>Engineering Division of MMRDA checks / verify the construction quality </a:t>
            </a:r>
            <a:r>
              <a:rPr lang="en-IN" sz="1800" b="0" dirty="0">
                <a:solidFill>
                  <a:schemeClr val="tx1"/>
                </a:solidFill>
                <a:latin typeface="+mn-lt"/>
              </a:rPr>
              <a:t>and insists for approvals for </a:t>
            </a:r>
            <a:r>
              <a:rPr lang="en-IN" sz="1800" dirty="0">
                <a:solidFill>
                  <a:schemeClr val="tx1"/>
                </a:solidFill>
                <a:latin typeface="+mn-lt"/>
              </a:rPr>
              <a:t>structural stability institutions like from IIT, Bombay and VJTI.</a:t>
            </a:r>
          </a:p>
          <a:p>
            <a:pPr algn="just"/>
            <a:endParaRPr lang="en-IN" sz="18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IN" sz="1800" b="0" dirty="0">
                <a:solidFill>
                  <a:schemeClr val="tx1"/>
                </a:solidFill>
                <a:latin typeface="+mn-lt"/>
              </a:rPr>
              <a:t>Various</a:t>
            </a:r>
            <a:r>
              <a:rPr lang="en-IN" sz="1800" dirty="0">
                <a:solidFill>
                  <a:schemeClr val="tx1"/>
                </a:solidFill>
                <a:latin typeface="+mn-lt"/>
              </a:rPr>
              <a:t> site visits </a:t>
            </a:r>
            <a:r>
              <a:rPr lang="en-IN" sz="1800" b="0" dirty="0">
                <a:solidFill>
                  <a:schemeClr val="tx1"/>
                </a:solidFill>
                <a:latin typeface="+mn-lt"/>
              </a:rPr>
              <a:t>are carried out by Rental Housing and Engineering Division to </a:t>
            </a:r>
            <a:r>
              <a:rPr lang="en-IN" sz="1800" dirty="0">
                <a:solidFill>
                  <a:schemeClr val="tx1"/>
                </a:solidFill>
                <a:latin typeface="+mn-lt"/>
              </a:rPr>
              <a:t>check the quality and completion of construction </a:t>
            </a:r>
            <a:r>
              <a:rPr lang="en-IN" sz="1800" b="0" dirty="0">
                <a:solidFill>
                  <a:schemeClr val="tx1"/>
                </a:solidFill>
                <a:latin typeface="+mn-lt"/>
              </a:rPr>
              <a:t>before issuance of any approval.</a:t>
            </a:r>
          </a:p>
          <a:p>
            <a:pPr algn="just"/>
            <a:endParaRPr lang="en-IN" sz="1800" b="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n-IN" sz="18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n-IN" sz="1800" b="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n-IN" sz="1800" b="0" dirty="0">
              <a:solidFill>
                <a:schemeClr val="tx1"/>
              </a:solidFill>
              <a:latin typeface="+mn-lt"/>
            </a:endParaRPr>
          </a:p>
          <a:p>
            <a:pPr algn="just">
              <a:buNone/>
            </a:pPr>
            <a:endParaRPr lang="en-IN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1D3170-D000-4364-895B-73A1675AEEDC}"/>
              </a:ext>
            </a:extLst>
          </p:cNvPr>
          <p:cNvSpPr/>
          <p:nvPr/>
        </p:nvSpPr>
        <p:spPr>
          <a:xfrm>
            <a:off x="0" y="6446520"/>
            <a:ext cx="9144000" cy="41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695343-08EA-4BC4-8A07-375178019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4" b="26437"/>
          <a:stretch/>
        </p:blipFill>
        <p:spPr>
          <a:xfrm>
            <a:off x="-16565" y="6446520"/>
            <a:ext cx="4114800" cy="4114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3266</TotalTime>
  <Words>1419</Words>
  <Application>Microsoft Office PowerPoint</Application>
  <PresentationFormat>On-screen Show (4:3)</PresentationFormat>
  <Paragraphs>198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 Unicode MS</vt:lpstr>
      <vt:lpstr>Arial</vt:lpstr>
      <vt:lpstr>Calibri</vt:lpstr>
      <vt:lpstr>Gill Sans MT</vt:lpstr>
      <vt:lpstr>Times New Roman</vt:lpstr>
      <vt:lpstr>Wingdings</vt:lpstr>
      <vt:lpstr>Zurich BT</vt:lpstr>
      <vt:lpstr>Office Theme</vt:lpstr>
      <vt:lpstr>1_Office Theme</vt:lpstr>
      <vt:lpstr>PowerPoint Presentation</vt:lpstr>
      <vt:lpstr>PowerPoint Presentation</vt:lpstr>
      <vt:lpstr>About Rental Housing in MMR, Maharashtra</vt:lpstr>
      <vt:lpstr>Options for development</vt:lpstr>
      <vt:lpstr>Rental Housing Scheme, MMR – 2008  </vt:lpstr>
      <vt:lpstr>PowerPoint Presentation</vt:lpstr>
      <vt:lpstr>PowerPoint Presentation</vt:lpstr>
      <vt:lpstr>PowerPoint Presentation</vt:lpstr>
      <vt:lpstr>Procedure followed for granting approvals / implementing RHS</vt:lpstr>
      <vt:lpstr>PowerPoint Presentation</vt:lpstr>
      <vt:lpstr>Benefits of Rental Housing Scheme</vt:lpstr>
      <vt:lpstr>Existing Rental Housing projects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vidya shewale</dc:creator>
  <cp:lastModifiedBy>Anindita</cp:lastModifiedBy>
  <cp:revision>331</cp:revision>
  <dcterms:created xsi:type="dcterms:W3CDTF">2006-08-16T00:00:00Z</dcterms:created>
  <dcterms:modified xsi:type="dcterms:W3CDTF">2020-09-16T04:52:25Z</dcterms:modified>
</cp:coreProperties>
</file>